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
  </p:notesMasterIdLst>
  <p:handoutMasterIdLst>
    <p:handoutMasterId r:id="rId18"/>
  </p:handoutMasterIdLst>
  <p:sldIdLst>
    <p:sldId id="257" r:id="rId3"/>
    <p:sldId id="736" r:id="rId4"/>
    <p:sldId id="909" r:id="rId6"/>
    <p:sldId id="1243" r:id="rId7"/>
    <p:sldId id="1196" r:id="rId8"/>
    <p:sldId id="977" r:id="rId9"/>
    <p:sldId id="1197" r:id="rId10"/>
    <p:sldId id="1250" r:id="rId11"/>
    <p:sldId id="1253" r:id="rId12"/>
    <p:sldId id="1255" r:id="rId13"/>
    <p:sldId id="1257" r:id="rId14"/>
    <p:sldId id="1261" r:id="rId15"/>
    <p:sldId id="1266" r:id="rId16"/>
    <p:sldId id="766" r:id="rId17"/>
  </p:sldIdLst>
  <p:sldSz cx="12192000" cy="6858000"/>
  <p:notesSz cx="6858000" cy="9144000"/>
  <p:custDataLst>
    <p:tags r:id="rId2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46D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34" autoAdjust="0"/>
    <p:restoredTop sz="96391" autoAdjust="0"/>
  </p:normalViewPr>
  <p:slideViewPr>
    <p:cSldViewPr snapToGrid="0">
      <p:cViewPr>
        <p:scale>
          <a:sx n="75" d="100"/>
          <a:sy n="75" d="100"/>
        </p:scale>
        <p:origin x="2184" y="76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327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gs" Target="tags/tag19.xml"/><Relationship Id="rId22" Type="http://schemas.openxmlformats.org/officeDocument/2006/relationships/commentAuthors" Target="commentAuthors.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handoutMaster" Target="handoutMasters/handoutMaster1.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png>
</file>

<file path=ppt/media/image11.jpe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68D523-4D3D-4F11-8579-2B4BF489780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20B82E-EF7D-4A61-B6BF-9954BCE8AF0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sym typeface="+mn-ea"/>
            </a:endParaRPr>
          </a:p>
        </p:txBody>
      </p:sp>
      <p:sp>
        <p:nvSpPr>
          <p:cNvPr id="4" name="灯片编号占位符 3"/>
          <p:cNvSpPr>
            <a:spLocks noGrp="1"/>
          </p:cNvSpPr>
          <p:nvPr>
            <p:ph type="sldNum" sz="quarter" idx="10"/>
          </p:nvPr>
        </p:nvSpPr>
        <p:spPr/>
        <p:txBody>
          <a:bodyPr/>
          <a:lstStyle/>
          <a:p>
            <a:fld id="{0B48A77E-79FB-4BFF-B1F0-CFD29F30865E}" type="slidenum">
              <a:rPr lang="en-US" altLang="zh-CN"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sym typeface="+mn-ea"/>
              </a:rPr>
              <a:t>图</a:t>
            </a:r>
            <a:r>
              <a:rPr lang="en-US" altLang="zh-CN">
                <a:sym typeface="+mn-ea"/>
              </a:rPr>
              <a:t> 6 </a:t>
            </a:r>
            <a:r>
              <a:rPr lang="zh-CN" altLang="en-US">
                <a:sym typeface="+mn-ea"/>
              </a:rPr>
              <a:t>展示了</a:t>
            </a:r>
            <a:r>
              <a:rPr lang="en-US" altLang="zh-CN">
                <a:sym typeface="+mn-ea"/>
              </a:rPr>
              <a:t> 2019 </a:t>
            </a:r>
            <a:r>
              <a:rPr lang="zh-CN" altLang="en-US">
                <a:sym typeface="+mn-ea"/>
              </a:rPr>
              <a:t>年</a:t>
            </a:r>
            <a:r>
              <a:rPr lang="en-US" altLang="zh-CN">
                <a:sym typeface="+mn-ea"/>
              </a:rPr>
              <a:t> 10 </a:t>
            </a:r>
            <a:r>
              <a:rPr lang="zh-CN" altLang="en-US">
                <a:sym typeface="+mn-ea"/>
              </a:rPr>
              <a:t>月中国东部沙尘事件中，</a:t>
            </a:r>
            <a:r>
              <a:rPr lang="en-US" altLang="zh-CN">
                <a:sym typeface="+mn-ea"/>
              </a:rPr>
              <a:t>PM</a:t>
            </a:r>
            <a:r>
              <a:rPr lang="en-US" altLang="en-US">
                <a:sym typeface="+mn-ea"/>
              </a:rPr>
              <a:t>₁₀</a:t>
            </a:r>
            <a:r>
              <a:rPr lang="zh-CN" altLang="en-US">
                <a:sym typeface="+mn-ea"/>
              </a:rPr>
              <a:t>浓度在三个阶段（沙尘前锋、跨边界传输、消散）的日间变化，具体分析如下：</a:t>
            </a:r>
            <a:endParaRPr lang="zh-CN" altLang="en-US"/>
          </a:p>
          <a:p>
            <a:r>
              <a:rPr lang="en-US" altLang="zh-CN">
                <a:sym typeface="+mn-ea"/>
              </a:rPr>
              <a:t>1. </a:t>
            </a:r>
            <a:r>
              <a:rPr lang="zh-CN" altLang="en-US">
                <a:sym typeface="+mn-ea"/>
              </a:rPr>
              <a:t>沙尘前锋阶段（</a:t>
            </a:r>
            <a:r>
              <a:rPr lang="en-US" altLang="zh-CN">
                <a:sym typeface="+mn-ea"/>
              </a:rPr>
              <a:t>10 </a:t>
            </a:r>
            <a:r>
              <a:rPr lang="zh-CN" altLang="en-US">
                <a:sym typeface="+mn-ea"/>
              </a:rPr>
              <a:t>月</a:t>
            </a:r>
            <a:r>
              <a:rPr lang="en-US" altLang="zh-CN">
                <a:sym typeface="+mn-ea"/>
              </a:rPr>
              <a:t> 27 </a:t>
            </a:r>
            <a:r>
              <a:rPr lang="zh-CN" altLang="en-US">
                <a:sym typeface="+mn-ea"/>
              </a:rPr>
              <a:t>日）</a:t>
            </a:r>
            <a:endParaRPr lang="zh-CN" altLang="en-US"/>
          </a:p>
          <a:p>
            <a:r>
              <a:rPr lang="en-US" altLang="zh-CN">
                <a:sym typeface="+mn-ea"/>
              </a:rPr>
              <a:t>2. </a:t>
            </a:r>
            <a:r>
              <a:rPr lang="zh-CN" altLang="en-US">
                <a:sym typeface="+mn-ea"/>
              </a:rPr>
              <a:t>跨边界传输阶段（</a:t>
            </a:r>
            <a:r>
              <a:rPr lang="en-US" altLang="zh-CN">
                <a:sym typeface="+mn-ea"/>
              </a:rPr>
              <a:t>10 </a:t>
            </a:r>
            <a:r>
              <a:rPr lang="zh-CN" altLang="en-US">
                <a:sym typeface="+mn-ea"/>
              </a:rPr>
              <a:t>月</a:t>
            </a:r>
            <a:r>
              <a:rPr lang="en-US" altLang="zh-CN">
                <a:sym typeface="+mn-ea"/>
              </a:rPr>
              <a:t> 28 </a:t>
            </a:r>
            <a:r>
              <a:rPr lang="zh-CN" altLang="en-US">
                <a:sym typeface="+mn-ea"/>
              </a:rPr>
              <a:t>日）</a:t>
            </a:r>
            <a:endParaRPr lang="zh-CN" altLang="en-US"/>
          </a:p>
          <a:p>
            <a:r>
              <a:rPr lang="en-US" altLang="zh-CN">
                <a:sym typeface="+mn-ea"/>
              </a:rPr>
              <a:t>3. </a:t>
            </a:r>
            <a:r>
              <a:rPr lang="zh-CN" altLang="en-US">
                <a:sym typeface="+mn-ea"/>
              </a:rPr>
              <a:t>消散阶段（</a:t>
            </a:r>
            <a:r>
              <a:rPr lang="en-US" altLang="zh-CN">
                <a:sym typeface="+mn-ea"/>
              </a:rPr>
              <a:t>11 </a:t>
            </a:r>
            <a:r>
              <a:rPr lang="zh-CN" altLang="en-US">
                <a:sym typeface="+mn-ea"/>
              </a:rPr>
              <a:t>月</a:t>
            </a:r>
            <a:r>
              <a:rPr lang="en-US" altLang="zh-CN">
                <a:sym typeface="+mn-ea"/>
              </a:rPr>
              <a:t> 1 </a:t>
            </a:r>
            <a:r>
              <a:rPr lang="zh-CN" altLang="en-US">
                <a:sym typeface="+mn-ea"/>
              </a:rPr>
              <a:t>日）</a:t>
            </a:r>
            <a:endParaRPr lang="zh-CN" altLang="en-US"/>
          </a:p>
          <a:p>
            <a:r>
              <a:rPr lang="zh-CN" altLang="en-US">
                <a:sym typeface="+mn-ea"/>
              </a:rPr>
              <a:t>图</a:t>
            </a:r>
            <a:r>
              <a:rPr lang="en-US" altLang="zh-CN">
                <a:sym typeface="+mn-ea"/>
              </a:rPr>
              <a:t> 6 </a:t>
            </a:r>
            <a:r>
              <a:rPr lang="zh-CN" altLang="en-US">
                <a:sym typeface="+mn-ea"/>
              </a:rPr>
              <a:t>通过空间分布与站点数据结合，直观呈现了沙尘事件不同阶段</a:t>
            </a:r>
            <a:r>
              <a:rPr lang="en-US" altLang="zh-CN">
                <a:sym typeface="+mn-ea"/>
              </a:rPr>
              <a:t> PM10</a:t>
            </a:r>
            <a:r>
              <a:rPr lang="zh-CN" altLang="en-US">
                <a:sym typeface="+mn-ea"/>
              </a:rPr>
              <a:t>浓度的动态演变，为解析沙尘污染的发展、传输及消散过程提供了可视化证据。</a:t>
            </a:r>
            <a:endParaRPr lang="zh-CN" altLang="en-US"/>
          </a:p>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精力管理，向他人学习。</a:t>
            </a:r>
            <a:endParaRPr lang="zh-CN" altLang="en-US"/>
          </a:p>
        </p:txBody>
      </p:sp>
      <p:sp>
        <p:nvSpPr>
          <p:cNvPr id="4" name="灯片编号占位符 3"/>
          <p:cNvSpPr>
            <a:spLocks noGrp="1"/>
          </p:cNvSpPr>
          <p:nvPr>
            <p:ph type="sldNum" sz="quarter" idx="10"/>
          </p:nvPr>
        </p:nvSpPr>
        <p:spPr/>
        <p:txBody>
          <a:bodyPr/>
          <a:lstStyle/>
          <a:p>
            <a:fld id="{0B48A77E-79FB-4BFF-B1F0-CFD29F30865E}" type="slidenum">
              <a:rPr lang="en-US" altLang="zh-CN" smtClean="0"/>
            </a:fld>
            <a:endParaRPr lang="en-US" altLang="zh-CN"/>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地理信息科学教育部重点实验室，华东师范大学地理科学学院，中国上海</a:t>
            </a:r>
            <a:r>
              <a:rPr lang="en-US" altLang="zh-CN"/>
              <a:t> 200241</a:t>
            </a:r>
            <a:endParaRPr lang="en-US" altLang="zh-CN"/>
          </a:p>
          <a:p>
            <a:r>
              <a:rPr lang="zh-CN" altLang="en-US"/>
              <a:t>国家环境保护卫星遥感重点实验室，中国科学院空天信息创新研究院，中国北京</a:t>
            </a:r>
            <a:r>
              <a:rPr lang="en-US" altLang="zh-CN"/>
              <a:t> 100101</a:t>
            </a:r>
            <a:endParaRPr lang="en-US" altLang="zh-CN"/>
          </a:p>
          <a:p>
            <a:r>
              <a:rPr lang="zh-CN" altLang="en-US"/>
              <a:t>国家重点实验室，中国气象科学研究院，中国北京</a:t>
            </a:r>
            <a:endParaRPr lang="zh-CN" altLang="en-US"/>
          </a:p>
          <a:p>
            <a:r>
              <a:rPr lang="zh-CN" altLang="en-US"/>
              <a:t>多模态</a:t>
            </a:r>
            <a:r>
              <a:rPr lang="en-US" altLang="zh-CN"/>
              <a:t>AOD</a:t>
            </a:r>
            <a:r>
              <a:rPr lang="zh-CN" altLang="en-US"/>
              <a:t>与空气质量数据的协同数据融合用于近实时全面覆盖的空气污染评估</a:t>
            </a:r>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a:ln>
            <a:miter lim="800000"/>
          </a:ln>
        </p:spPr>
      </p:sp>
      <p:sp>
        <p:nvSpPr>
          <p:cNvPr id="5123" name="文本占位符 2"/>
          <p:cNvSpPr>
            <a:spLocks noGrp="1"/>
          </p:cNvSpPr>
          <p:nvPr>
            <p:ph type="body"/>
          </p:nvPr>
        </p:nvSpPr>
        <p:spPr/>
        <p:txBody>
          <a:bodyPr wrap="square" lIns="91440" tIns="45720" rIns="91440" bIns="45720" anchor="t"/>
          <a:lstStyle/>
          <a:p>
            <a:pPr>
              <a:lnSpc>
                <a:spcPct val="150000"/>
              </a:lnSpc>
              <a:defRPr/>
            </a:pPr>
            <a:r>
              <a:rPr lang="zh-CN" altLang="en-US" dirty="0"/>
              <a:t>一个是由于</a:t>
            </a:r>
            <a:r>
              <a:rPr lang="en-US" altLang="zh-CN" dirty="0"/>
              <a:t>AOD</a:t>
            </a:r>
            <a:r>
              <a:rPr lang="zh-CN" altLang="en-US" dirty="0"/>
              <a:t>数据本身的缺失与不完整问题；另一个问题是由于当前的方法进行</a:t>
            </a:r>
            <a:r>
              <a:rPr lang="en-US" altLang="zh-CN" dirty="0"/>
              <a:t>AOD</a:t>
            </a:r>
            <a:r>
              <a:rPr lang="zh-CN" altLang="en-US" dirty="0"/>
              <a:t>模拟的误差较大。</a:t>
            </a:r>
            <a:endParaRPr lang="zh-CN" altLang="en-US" dirty="0"/>
          </a:p>
          <a:p>
            <a:pPr>
              <a:lnSpc>
                <a:spcPct val="150000"/>
              </a:lnSpc>
              <a:defRPr/>
            </a:pPr>
            <a:endParaRPr lang="zh-CN" altLang="en-US" dirty="0"/>
          </a:p>
          <a:p>
            <a:pPr>
              <a:lnSpc>
                <a:spcPct val="150000"/>
              </a:lnSpc>
              <a:defRPr/>
            </a:pPr>
            <a:r>
              <a:rPr lang="zh-CN" altLang="en-US" dirty="0"/>
              <a:t>数据缺失与不完整性：卫星</a:t>
            </a:r>
            <a:r>
              <a:rPr lang="en-US" altLang="zh-CN" dirty="0"/>
              <a:t>AOD</a:t>
            </a:r>
            <a:r>
              <a:rPr lang="zh-CN" altLang="en-US" dirty="0"/>
              <a:t>数据由于云层、雪覆盖等原因，常常出现数据缺失，尤其是在地面没有有效观测的区域。地面监测站点的</a:t>
            </a:r>
            <a:r>
              <a:rPr lang="en-US" altLang="zh-CN" dirty="0"/>
              <a:t>AOD</a:t>
            </a:r>
            <a:r>
              <a:rPr lang="zh-CN" altLang="en-US" dirty="0"/>
              <a:t>数据由于分布稀疏，无法提供完整的空间覆盖，限制了空气质量的全面评估。</a:t>
            </a:r>
            <a:endParaRPr lang="en-US" altLang="zh-CN" dirty="0"/>
          </a:p>
          <a:p>
            <a:pPr>
              <a:lnSpc>
                <a:spcPct val="150000"/>
              </a:lnSpc>
              <a:defRPr/>
            </a:pPr>
            <a:r>
              <a:rPr lang="zh-CN" altLang="en-US" dirty="0"/>
              <a:t>数据融合和补全：通过多模态数据融合，结合来自</a:t>
            </a:r>
            <a:r>
              <a:rPr lang="en-US" altLang="zh-CN" dirty="0"/>
              <a:t>Himawari-8</a:t>
            </a:r>
            <a:r>
              <a:rPr lang="zh-CN" altLang="en-US" dirty="0"/>
              <a:t>卫星的</a:t>
            </a:r>
            <a:r>
              <a:rPr lang="en-US" altLang="zh-CN" dirty="0"/>
              <a:t>AOD</a:t>
            </a:r>
            <a:r>
              <a:rPr lang="zh-CN" altLang="en-US" dirty="0"/>
              <a:t>数据、地面监测站的空气质量数据（如</a:t>
            </a:r>
            <a:r>
              <a:rPr lang="en-US" altLang="zh-CN" dirty="0"/>
              <a:t>PM2.5</a:t>
            </a:r>
            <a:r>
              <a:rPr lang="zh-CN" altLang="en-US" dirty="0"/>
              <a:t>、</a:t>
            </a:r>
            <a:r>
              <a:rPr lang="en-US" altLang="zh-CN" dirty="0"/>
              <a:t>PM10</a:t>
            </a:r>
            <a:r>
              <a:rPr lang="zh-CN" altLang="en-US" dirty="0"/>
              <a:t>）以及</a:t>
            </a:r>
            <a:r>
              <a:rPr lang="en-US" altLang="zh-CN" dirty="0"/>
              <a:t>MERRA-2</a:t>
            </a:r>
            <a:r>
              <a:rPr lang="zh-CN" altLang="en-US" dirty="0"/>
              <a:t>数值模拟数据，文章提出了一种填补</a:t>
            </a:r>
            <a:r>
              <a:rPr lang="en-US" altLang="zh-CN" dirty="0"/>
              <a:t>AOD</a:t>
            </a:r>
            <a:r>
              <a:rPr lang="zh-CN" altLang="en-US" dirty="0"/>
              <a:t>数据空缺并提升数据质量的方法，生成了高质量的全覆盖</a:t>
            </a:r>
            <a:r>
              <a:rPr lang="en-US" altLang="zh-CN" dirty="0"/>
              <a:t>AOD</a:t>
            </a:r>
            <a:r>
              <a:rPr lang="zh-CN" altLang="en-US" dirty="0"/>
              <a:t>图。</a:t>
            </a:r>
            <a:endParaRPr lang="zh-CN" alt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表格系统梳理了不同</a:t>
            </a:r>
            <a:r>
              <a:rPr lang="en-US" altLang="zh-CN"/>
              <a:t> AOD </a:t>
            </a:r>
            <a:r>
              <a:rPr lang="zh-CN" altLang="en-US"/>
              <a:t>数据集的命名逻辑、数据来源及生成方式，便于区分研究中各类</a:t>
            </a:r>
            <a:r>
              <a:rPr lang="en-US" altLang="zh-CN"/>
              <a:t> AOD </a:t>
            </a:r>
            <a:r>
              <a:rPr lang="zh-CN" altLang="en-US"/>
              <a:t>产品的属性。</a:t>
            </a:r>
            <a:endParaRPr lang="zh-CN" altLang="en-US"/>
          </a:p>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sym typeface="+mn-ea"/>
              </a:rPr>
              <a:t>“</a:t>
            </a:r>
            <a:r>
              <a:rPr lang="zh-CN" altLang="en-US" dirty="0">
                <a:sym typeface="+mn-ea"/>
              </a:rPr>
              <a:t>宏观趋势</a:t>
            </a:r>
            <a:r>
              <a:rPr lang="en-US" altLang="zh-CN" dirty="0">
                <a:sym typeface="+mn-ea"/>
              </a:rPr>
              <a:t>+</a:t>
            </a:r>
            <a:r>
              <a:rPr lang="zh-CN" altLang="en-US" dirty="0">
                <a:sym typeface="+mn-ea"/>
              </a:rPr>
              <a:t>局部精度</a:t>
            </a:r>
            <a:r>
              <a:rPr lang="en-US" altLang="zh-CN" dirty="0">
                <a:sym typeface="+mn-ea"/>
              </a:rPr>
              <a:t>+</a:t>
            </a:r>
            <a:r>
              <a:rPr lang="zh-CN" altLang="en-US" dirty="0">
                <a:sym typeface="+mn-ea"/>
              </a:rPr>
              <a:t>误差修正</a:t>
            </a:r>
            <a:r>
              <a:rPr lang="en-US" altLang="zh-CN" dirty="0">
                <a:sym typeface="+mn-ea"/>
              </a:rPr>
              <a:t>”</a:t>
            </a:r>
            <a:r>
              <a:rPr lang="en-US" altLang="zh-CN">
                <a:sym typeface="+mn-ea"/>
              </a:rPr>
              <a:t> </a:t>
            </a:r>
            <a:endParaRPr lang="en-US" altLang="zh-CN">
              <a:sym typeface="+mn-ea"/>
            </a:endParaRPr>
          </a:p>
          <a:p>
            <a:r>
              <a:rPr lang="en-US" altLang="zh-CN">
                <a:sym typeface="+mn-ea"/>
              </a:rPr>
              <a:t>1. **</a:t>
            </a:r>
            <a:r>
              <a:rPr lang="zh-CN" altLang="en-US">
                <a:sym typeface="+mn-ea"/>
              </a:rPr>
              <a:t>卫星观测与地面数据预处理</a:t>
            </a:r>
            <a:r>
              <a:rPr lang="en-US" altLang="zh-CN">
                <a:sym typeface="+mn-ea"/>
              </a:rPr>
              <a:t>**  </a:t>
            </a:r>
            <a:endParaRPr lang="en-US" altLang="zh-CN"/>
          </a:p>
          <a:p>
            <a:r>
              <a:rPr lang="en-US" altLang="zh-CN">
                <a:sym typeface="+mn-ea"/>
              </a:rPr>
              <a:t>- **</a:t>
            </a:r>
            <a:r>
              <a:rPr lang="zh-CN" altLang="en-US">
                <a:sym typeface="+mn-ea"/>
              </a:rPr>
              <a:t>卫星观测处理</a:t>
            </a:r>
            <a:r>
              <a:rPr lang="en-US" altLang="zh-CN">
                <a:sym typeface="+mn-ea"/>
              </a:rPr>
              <a:t>**</a:t>
            </a:r>
            <a:r>
              <a:rPr lang="zh-CN" altLang="en-US">
                <a:sym typeface="+mn-ea"/>
              </a:rPr>
              <a:t>：</a:t>
            </a:r>
            <a:r>
              <a:rPr lang="en-US" altLang="zh-CN">
                <a:sym typeface="+mn-ea"/>
              </a:rPr>
              <a:t>  </a:t>
            </a:r>
            <a:endParaRPr lang="en-US" altLang="zh-CN"/>
          </a:p>
          <a:p>
            <a:r>
              <a:rPr lang="en-US" altLang="zh-CN">
                <a:sym typeface="+mn-ea"/>
              </a:rPr>
              <a:t>  - </a:t>
            </a:r>
            <a:r>
              <a:rPr lang="zh-CN" altLang="en-US">
                <a:sym typeface="+mn-ea"/>
              </a:rPr>
              <a:t>将卫星观测的</a:t>
            </a:r>
            <a:r>
              <a:rPr lang="en-US" altLang="zh-CN">
                <a:sym typeface="+mn-ea"/>
              </a:rPr>
              <a:t>AOD</a:t>
            </a:r>
            <a:r>
              <a:rPr lang="zh-CN" altLang="en-US">
                <a:sym typeface="+mn-ea"/>
              </a:rPr>
              <a:t>数据重排为二维时空矩阵，通过</a:t>
            </a:r>
            <a:r>
              <a:rPr lang="en-US" altLang="zh-CN">
                <a:sym typeface="+mn-ea"/>
              </a:rPr>
              <a:t>**</a:t>
            </a:r>
            <a:r>
              <a:rPr lang="zh-CN" altLang="en-US">
                <a:sym typeface="+mn-ea"/>
              </a:rPr>
              <a:t>迭代经验正交函数重建（</a:t>
            </a:r>
            <a:r>
              <a:rPr lang="en-US" altLang="zh-CN">
                <a:sym typeface="+mn-ea"/>
              </a:rPr>
              <a:t>Iterative EOF reconstruction</a:t>
            </a:r>
            <a:r>
              <a:rPr lang="zh-CN" altLang="en-US">
                <a:sym typeface="+mn-ea"/>
              </a:rPr>
              <a:t>）</a:t>
            </a:r>
            <a:r>
              <a:rPr lang="en-US" altLang="zh-CN">
                <a:sym typeface="+mn-ea"/>
              </a:rPr>
              <a:t>**</a:t>
            </a:r>
            <a:r>
              <a:rPr lang="zh-CN" altLang="en-US">
                <a:sym typeface="+mn-ea"/>
              </a:rPr>
              <a:t>填补数据缺口，生成无缺口的</a:t>
            </a:r>
            <a:r>
              <a:rPr lang="en-US" altLang="zh-CN">
                <a:sym typeface="+mn-ea"/>
              </a:rPr>
              <a:t>AOD</a:t>
            </a:r>
            <a:r>
              <a:rPr lang="zh-CN" altLang="en-US">
                <a:sym typeface="+mn-ea"/>
              </a:rPr>
              <a:t>（</a:t>
            </a:r>
            <a:r>
              <a:rPr lang="en-US" altLang="zh-CN">
                <a:sym typeface="+mn-ea"/>
              </a:rPr>
              <a:t>Gap-filled AOD</a:t>
            </a:r>
            <a:r>
              <a:rPr lang="zh-CN" altLang="en-US">
                <a:sym typeface="+mn-ea"/>
              </a:rPr>
              <a:t>）。</a:t>
            </a:r>
            <a:r>
              <a:rPr lang="en-US" altLang="zh-CN">
                <a:sym typeface="+mn-ea"/>
              </a:rPr>
              <a:t>  </a:t>
            </a:r>
            <a:endParaRPr lang="en-US" altLang="zh-CN"/>
          </a:p>
          <a:p>
            <a:r>
              <a:rPr lang="en-US" altLang="zh-CN">
                <a:sym typeface="+mn-ea"/>
              </a:rPr>
              <a:t>- **</a:t>
            </a:r>
            <a:r>
              <a:rPr lang="zh-CN" altLang="en-US">
                <a:sym typeface="+mn-ea"/>
              </a:rPr>
              <a:t>数值模拟数据降尺度</a:t>
            </a:r>
            <a:r>
              <a:rPr lang="en-US" altLang="zh-CN">
                <a:sym typeface="+mn-ea"/>
              </a:rPr>
              <a:t>**</a:t>
            </a:r>
            <a:r>
              <a:rPr lang="zh-CN" altLang="en-US">
                <a:sym typeface="+mn-ea"/>
              </a:rPr>
              <a:t>：</a:t>
            </a:r>
            <a:r>
              <a:rPr lang="en-US" altLang="zh-CN">
                <a:sym typeface="+mn-ea"/>
              </a:rPr>
              <a:t>  </a:t>
            </a:r>
            <a:endParaRPr lang="en-US" altLang="zh-CN"/>
          </a:p>
          <a:p>
            <a:r>
              <a:rPr lang="en-US" altLang="zh-CN">
                <a:sym typeface="+mn-ea"/>
              </a:rPr>
              <a:t>  - </a:t>
            </a:r>
            <a:r>
              <a:rPr lang="zh-CN" altLang="en-US">
                <a:sym typeface="+mn-ea"/>
              </a:rPr>
              <a:t>对数值模拟的</a:t>
            </a:r>
            <a:r>
              <a:rPr lang="en-US" altLang="zh-CN">
                <a:sym typeface="+mn-ea"/>
              </a:rPr>
              <a:t>AOD</a:t>
            </a:r>
            <a:r>
              <a:rPr lang="zh-CN" altLang="en-US">
                <a:sym typeface="+mn-ea"/>
              </a:rPr>
              <a:t>数据进行降尺度处理（</a:t>
            </a:r>
            <a:r>
              <a:rPr lang="en-US" altLang="zh-CN">
                <a:sym typeface="+mn-ea"/>
              </a:rPr>
              <a:t>Downscaling</a:t>
            </a:r>
            <a:r>
              <a:rPr lang="zh-CN" altLang="en-US">
                <a:sym typeface="+mn-ea"/>
              </a:rPr>
              <a:t>），匹配目标空间分辨率，得到重采样</a:t>
            </a:r>
            <a:r>
              <a:rPr lang="en-US" altLang="zh-CN">
                <a:sym typeface="+mn-ea"/>
              </a:rPr>
              <a:t>AOD</a:t>
            </a:r>
            <a:r>
              <a:rPr lang="zh-CN" altLang="en-US">
                <a:sym typeface="+mn-ea"/>
              </a:rPr>
              <a:t>（</a:t>
            </a:r>
            <a:r>
              <a:rPr lang="en-US" altLang="zh-CN">
                <a:sym typeface="+mn-ea"/>
              </a:rPr>
              <a:t>Resampled AOD</a:t>
            </a:r>
            <a:r>
              <a:rPr lang="zh-CN" altLang="en-US">
                <a:sym typeface="+mn-ea"/>
              </a:rPr>
              <a:t>）。</a:t>
            </a:r>
            <a:r>
              <a:rPr lang="en-US" altLang="zh-CN">
                <a:sym typeface="+mn-ea"/>
              </a:rPr>
              <a:t>  </a:t>
            </a:r>
            <a:endParaRPr lang="en-US" altLang="zh-CN"/>
          </a:p>
          <a:p>
            <a:r>
              <a:rPr lang="en-US" altLang="zh-CN">
                <a:sym typeface="+mn-ea"/>
              </a:rPr>
              <a:t>- **</a:t>
            </a:r>
            <a:r>
              <a:rPr lang="zh-CN" altLang="en-US">
                <a:sym typeface="+mn-ea"/>
              </a:rPr>
              <a:t>地面空气质量数据利用</a:t>
            </a:r>
            <a:r>
              <a:rPr lang="en-US" altLang="zh-CN">
                <a:sym typeface="+mn-ea"/>
              </a:rPr>
              <a:t>**</a:t>
            </a:r>
            <a:r>
              <a:rPr lang="zh-CN" altLang="en-US">
                <a:sym typeface="+mn-ea"/>
              </a:rPr>
              <a:t>：</a:t>
            </a:r>
            <a:r>
              <a:rPr lang="en-US" altLang="zh-CN">
                <a:sym typeface="+mn-ea"/>
              </a:rPr>
              <a:t>  </a:t>
            </a:r>
            <a:endParaRPr lang="en-US" altLang="zh-CN"/>
          </a:p>
          <a:p>
            <a:r>
              <a:rPr lang="en-US" altLang="zh-CN">
                <a:sym typeface="+mn-ea"/>
              </a:rPr>
              <a:t>  - </a:t>
            </a:r>
            <a:r>
              <a:rPr lang="zh-CN" altLang="en-US">
                <a:sym typeface="+mn-ea"/>
              </a:rPr>
              <a:t>基于地面空气质量监测数据（如</a:t>
            </a:r>
            <a:r>
              <a:rPr lang="en-US" altLang="zh-CN">
                <a:sym typeface="+mn-ea"/>
              </a:rPr>
              <a:t>PM</a:t>
            </a:r>
            <a:r>
              <a:rPr lang="en-US" altLang="en-US">
                <a:sym typeface="+mn-ea"/>
              </a:rPr>
              <a:t>₂</a:t>
            </a:r>
            <a:r>
              <a:rPr lang="en-US" altLang="zh-CN">
                <a:sym typeface="+mn-ea"/>
              </a:rPr>
              <a:t>.</a:t>
            </a:r>
            <a:r>
              <a:rPr lang="en-US" altLang="en-US">
                <a:sym typeface="+mn-ea"/>
              </a:rPr>
              <a:t>₅</a:t>
            </a:r>
            <a:r>
              <a:rPr lang="zh-CN" altLang="en-US">
                <a:sym typeface="+mn-ea"/>
              </a:rPr>
              <a:t>、</a:t>
            </a:r>
            <a:r>
              <a:rPr lang="en-US" altLang="zh-CN">
                <a:sym typeface="+mn-ea"/>
              </a:rPr>
              <a:t>PM</a:t>
            </a:r>
            <a:r>
              <a:rPr lang="en-US" altLang="en-US">
                <a:sym typeface="+mn-ea"/>
              </a:rPr>
              <a:t>₁₀</a:t>
            </a:r>
            <a:r>
              <a:rPr lang="zh-CN" altLang="en-US">
                <a:sym typeface="+mn-ea"/>
              </a:rPr>
              <a:t>等），通过</a:t>
            </a:r>
            <a:r>
              <a:rPr lang="en-US" altLang="zh-CN">
                <a:sym typeface="+mn-ea"/>
              </a:rPr>
              <a:t>**</a:t>
            </a:r>
            <a:r>
              <a:rPr lang="zh-CN" altLang="en-US">
                <a:sym typeface="+mn-ea"/>
              </a:rPr>
              <a:t>随机森林模型（</a:t>
            </a:r>
            <a:r>
              <a:rPr lang="en-US" altLang="zh-CN">
                <a:sym typeface="+mn-ea"/>
              </a:rPr>
              <a:t>Random forest model</a:t>
            </a:r>
            <a:r>
              <a:rPr lang="zh-CN" altLang="en-US">
                <a:sym typeface="+mn-ea"/>
              </a:rPr>
              <a:t>）</a:t>
            </a:r>
            <a:r>
              <a:rPr lang="en-US" altLang="zh-CN">
                <a:sym typeface="+mn-ea"/>
              </a:rPr>
              <a:t>**</a:t>
            </a:r>
            <a:r>
              <a:rPr lang="zh-CN" altLang="en-US">
                <a:sym typeface="+mn-ea"/>
              </a:rPr>
              <a:t>估算地面</a:t>
            </a:r>
            <a:r>
              <a:rPr lang="en-US" altLang="zh-CN">
                <a:sym typeface="+mn-ea"/>
              </a:rPr>
              <a:t>AOD</a:t>
            </a:r>
            <a:r>
              <a:rPr lang="zh-CN" altLang="en-US">
                <a:sym typeface="+mn-ea"/>
              </a:rPr>
              <a:t>（</a:t>
            </a:r>
            <a:r>
              <a:rPr lang="en-US" altLang="zh-CN">
                <a:sym typeface="+mn-ea"/>
              </a:rPr>
              <a:t>In situ AOD estimation</a:t>
            </a:r>
            <a:r>
              <a:rPr lang="zh-CN" altLang="en-US">
                <a:sym typeface="+mn-ea"/>
              </a:rPr>
              <a:t>）。</a:t>
            </a:r>
            <a:r>
              <a:rPr lang="en-US" altLang="zh-CN">
                <a:sym typeface="+mn-ea"/>
              </a:rPr>
              <a:t>  </a:t>
            </a:r>
            <a:endParaRPr lang="en-US" altLang="zh-CN">
              <a:sym typeface="+mn-ea"/>
            </a:endParaRPr>
          </a:p>
          <a:p>
            <a:r>
              <a:rPr lang="en-US" altLang="zh-CN">
                <a:sym typeface="+mn-ea"/>
              </a:rPr>
              <a:t>### 2. **</a:t>
            </a:r>
            <a:r>
              <a:rPr lang="zh-CN" altLang="en-US">
                <a:sym typeface="+mn-ea"/>
              </a:rPr>
              <a:t>多尺度</a:t>
            </a:r>
            <a:r>
              <a:rPr lang="en-US" altLang="zh-CN">
                <a:sym typeface="+mn-ea"/>
              </a:rPr>
              <a:t>AOD</a:t>
            </a:r>
            <a:r>
              <a:rPr lang="zh-CN" altLang="en-US">
                <a:sym typeface="+mn-ea"/>
              </a:rPr>
              <a:t>数据融合</a:t>
            </a:r>
            <a:r>
              <a:rPr lang="en-US" altLang="zh-CN">
                <a:sym typeface="+mn-ea"/>
              </a:rPr>
              <a:t>**  </a:t>
            </a:r>
            <a:endParaRPr lang="en-US" altLang="zh-CN"/>
          </a:p>
          <a:p>
            <a:r>
              <a:rPr lang="en-US" altLang="zh-CN">
                <a:sym typeface="+mn-ea"/>
              </a:rPr>
              <a:t>- **</a:t>
            </a:r>
            <a:r>
              <a:rPr lang="zh-CN" altLang="en-US">
                <a:sym typeface="+mn-ea"/>
              </a:rPr>
              <a:t>背景场与观测端建模</a:t>
            </a:r>
            <a:r>
              <a:rPr lang="en-US" altLang="zh-CN">
                <a:sym typeface="+mn-ea"/>
              </a:rPr>
              <a:t>**</a:t>
            </a:r>
            <a:r>
              <a:rPr lang="zh-CN" altLang="en-US">
                <a:sym typeface="+mn-ea"/>
              </a:rPr>
              <a:t>：</a:t>
            </a:r>
            <a:r>
              <a:rPr lang="en-US" altLang="zh-CN">
                <a:sym typeface="+mn-ea"/>
              </a:rPr>
              <a:t>  </a:t>
            </a:r>
            <a:endParaRPr lang="en-US" altLang="zh-CN"/>
          </a:p>
          <a:p>
            <a:r>
              <a:rPr lang="en-US" altLang="zh-CN">
                <a:sym typeface="+mn-ea"/>
              </a:rPr>
              <a:t>  - **</a:t>
            </a:r>
            <a:r>
              <a:rPr lang="zh-CN" altLang="en-US">
                <a:sym typeface="+mn-ea"/>
              </a:rPr>
              <a:t>背景场（</a:t>
            </a:r>
            <a:r>
              <a:rPr lang="en-US" altLang="zh-CN">
                <a:sym typeface="+mn-ea"/>
              </a:rPr>
              <a:t>Background</a:t>
            </a:r>
            <a:r>
              <a:rPr lang="zh-CN" altLang="en-US">
                <a:sym typeface="+mn-ea"/>
              </a:rPr>
              <a:t>）</a:t>
            </a:r>
            <a:r>
              <a:rPr lang="en-US" altLang="zh-CN">
                <a:sym typeface="+mn-ea"/>
              </a:rPr>
              <a:t>**</a:t>
            </a:r>
            <a:r>
              <a:rPr lang="zh-CN" altLang="en-US">
                <a:sym typeface="+mn-ea"/>
              </a:rPr>
              <a:t>：建模背景场的相关长度（</a:t>
            </a:r>
            <a:r>
              <a:rPr lang="en-US" altLang="zh-CN">
                <a:sym typeface="+mn-ea"/>
              </a:rPr>
              <a:t>Correlation length</a:t>
            </a:r>
            <a:r>
              <a:rPr lang="zh-CN" altLang="en-US">
                <a:sym typeface="+mn-ea"/>
              </a:rPr>
              <a:t>），选择合适数据参与融合。</a:t>
            </a:r>
            <a:r>
              <a:rPr lang="en-US" altLang="zh-CN">
                <a:sym typeface="+mn-ea"/>
              </a:rPr>
              <a:t>  </a:t>
            </a:r>
            <a:endParaRPr lang="en-US" altLang="zh-CN"/>
          </a:p>
          <a:p>
            <a:r>
              <a:rPr lang="en-US" altLang="zh-CN">
                <a:sym typeface="+mn-ea"/>
              </a:rPr>
              <a:t>  - **</a:t>
            </a:r>
            <a:r>
              <a:rPr lang="zh-CN" altLang="en-US">
                <a:sym typeface="+mn-ea"/>
              </a:rPr>
              <a:t>观测端（</a:t>
            </a:r>
            <a:r>
              <a:rPr lang="en-US" altLang="zh-CN">
                <a:sym typeface="+mn-ea"/>
              </a:rPr>
              <a:t>Observation</a:t>
            </a:r>
            <a:r>
              <a:rPr lang="zh-CN" altLang="en-US">
                <a:sym typeface="+mn-ea"/>
              </a:rPr>
              <a:t>）</a:t>
            </a:r>
            <a:r>
              <a:rPr lang="en-US" altLang="zh-CN">
                <a:sym typeface="+mn-ea"/>
              </a:rPr>
              <a:t>**</a:t>
            </a:r>
            <a:r>
              <a:rPr lang="zh-CN" altLang="en-US">
                <a:sym typeface="+mn-ea"/>
              </a:rPr>
              <a:t>：建模误差协方差（</a:t>
            </a:r>
            <a:r>
              <a:rPr lang="en-US" altLang="zh-CN">
                <a:sym typeface="+mn-ea"/>
              </a:rPr>
              <a:t>Error covariance</a:t>
            </a:r>
            <a:r>
              <a:rPr lang="zh-CN" altLang="en-US">
                <a:sym typeface="+mn-ea"/>
              </a:rPr>
              <a:t>），选择有效观测数据。</a:t>
            </a:r>
            <a:r>
              <a:rPr lang="en-US" altLang="zh-CN">
                <a:sym typeface="+mn-ea"/>
              </a:rPr>
              <a:t>  </a:t>
            </a:r>
            <a:endParaRPr lang="en-US" altLang="zh-CN">
              <a:sym typeface="+mn-ea"/>
            </a:endParaRPr>
          </a:p>
          <a:p>
            <a:pPr>
              <a:lnSpc>
                <a:spcPct val="150000"/>
              </a:lnSpc>
              <a:defRPr/>
            </a:pPr>
            <a:r>
              <a:rPr lang="en-US" altLang="zh-CN" dirty="0">
                <a:sym typeface="+mn-ea"/>
              </a:rPr>
              <a:t>**Modeling correlation length</a:t>
            </a:r>
            <a:r>
              <a:rPr lang="zh-CN" altLang="en-US" dirty="0">
                <a:sym typeface="+mn-ea"/>
              </a:rPr>
              <a:t>（建模相关长度）</a:t>
            </a:r>
            <a:r>
              <a:rPr lang="en-US" altLang="zh-CN" dirty="0">
                <a:sym typeface="+mn-ea"/>
              </a:rPr>
              <a:t>**  </a:t>
            </a:r>
            <a:endParaRPr lang="en-US" altLang="zh-CN" dirty="0"/>
          </a:p>
          <a:p>
            <a:pPr>
              <a:lnSpc>
                <a:spcPct val="150000"/>
              </a:lnSpc>
              <a:defRPr/>
            </a:pPr>
            <a:r>
              <a:rPr lang="en-US" altLang="zh-CN" dirty="0">
                <a:sym typeface="+mn-ea"/>
              </a:rPr>
              <a:t>  </a:t>
            </a:r>
            <a:r>
              <a:rPr lang="zh-CN" altLang="en-US" dirty="0">
                <a:sym typeface="+mn-ea"/>
              </a:rPr>
              <a:t>分析背景场数据（如数值模拟的</a:t>
            </a:r>
            <a:r>
              <a:rPr lang="en-US" altLang="zh-CN" dirty="0">
                <a:sym typeface="+mn-ea"/>
              </a:rPr>
              <a:t>AOD</a:t>
            </a:r>
            <a:r>
              <a:rPr lang="zh-CN" altLang="en-US" dirty="0">
                <a:sym typeface="+mn-ea"/>
              </a:rPr>
              <a:t>）在空间上的关联性，确定数据点之间的影响范围。</a:t>
            </a:r>
            <a:endParaRPr lang="zh-CN" altLang="en-US" dirty="0">
              <a:sym typeface="+mn-ea"/>
            </a:endParaRPr>
          </a:p>
          <a:p>
            <a:pPr>
              <a:lnSpc>
                <a:spcPct val="150000"/>
              </a:lnSpc>
              <a:defRPr/>
            </a:pPr>
            <a:r>
              <a:rPr lang="en-US" altLang="zh-CN" dirty="0">
                <a:sym typeface="+mn-ea"/>
              </a:rPr>
              <a:t>*Modeling error covariance</a:t>
            </a:r>
            <a:r>
              <a:rPr lang="zh-CN" altLang="en-US" dirty="0">
                <a:sym typeface="+mn-ea"/>
              </a:rPr>
              <a:t>（建模误差协方差）</a:t>
            </a:r>
            <a:r>
              <a:rPr lang="en-US" altLang="zh-CN" dirty="0">
                <a:sym typeface="+mn-ea"/>
              </a:rPr>
              <a:t>**  </a:t>
            </a:r>
            <a:endParaRPr lang="en-US" altLang="zh-CN" dirty="0"/>
          </a:p>
          <a:p>
            <a:pPr>
              <a:lnSpc>
                <a:spcPct val="150000"/>
              </a:lnSpc>
              <a:defRPr/>
            </a:pPr>
            <a:r>
              <a:rPr lang="en-US" altLang="zh-CN" dirty="0">
                <a:sym typeface="+mn-ea"/>
              </a:rPr>
              <a:t>  </a:t>
            </a:r>
            <a:r>
              <a:rPr lang="zh-CN" altLang="en-US" dirty="0">
                <a:sym typeface="+mn-ea"/>
              </a:rPr>
              <a:t>评估观测数据（如卫星</a:t>
            </a:r>
            <a:r>
              <a:rPr lang="en-US" altLang="zh-CN" dirty="0">
                <a:sym typeface="+mn-ea"/>
              </a:rPr>
              <a:t>AOD</a:t>
            </a:r>
            <a:r>
              <a:rPr lang="zh-CN" altLang="en-US" dirty="0">
                <a:sym typeface="+mn-ea"/>
              </a:rPr>
              <a:t>、地面估算</a:t>
            </a:r>
            <a:r>
              <a:rPr lang="en-US" altLang="zh-CN" dirty="0">
                <a:sym typeface="+mn-ea"/>
              </a:rPr>
              <a:t>AOD</a:t>
            </a:r>
            <a:r>
              <a:rPr lang="zh-CN" altLang="en-US" dirty="0">
                <a:sym typeface="+mn-ea"/>
              </a:rPr>
              <a:t>）的误差特性，量化不同观测数据误差之间的相互关系</a:t>
            </a:r>
            <a:endParaRPr lang="en-US" altLang="zh-CN" dirty="0">
              <a:sym typeface="+mn-ea"/>
            </a:endParaRPr>
          </a:p>
          <a:p>
            <a:pPr>
              <a:lnSpc>
                <a:spcPct val="150000"/>
              </a:lnSpc>
              <a:defRPr/>
            </a:pPr>
            <a:r>
              <a:rPr lang="en-US" altLang="zh-CN" dirty="0">
                <a:sym typeface="+mn-ea"/>
              </a:rPr>
              <a:t> **Data selections</a:t>
            </a:r>
            <a:r>
              <a:rPr lang="zh-CN" altLang="en-US" dirty="0">
                <a:sym typeface="+mn-ea"/>
              </a:rPr>
              <a:t>（数据选择）</a:t>
            </a:r>
            <a:r>
              <a:rPr lang="en-US" altLang="zh-CN" dirty="0">
                <a:sym typeface="+mn-ea"/>
              </a:rPr>
              <a:t>**  </a:t>
            </a:r>
            <a:endParaRPr lang="en-US" altLang="zh-CN" dirty="0"/>
          </a:p>
          <a:p>
            <a:pPr>
              <a:lnSpc>
                <a:spcPct val="150000"/>
              </a:lnSpc>
              <a:defRPr/>
            </a:pPr>
            <a:r>
              <a:rPr lang="en-US" altLang="zh-CN" dirty="0">
                <a:sym typeface="+mn-ea"/>
              </a:rPr>
              <a:t>  </a:t>
            </a:r>
            <a:r>
              <a:rPr lang="zh-CN" altLang="en-US" dirty="0">
                <a:sym typeface="+mn-ea"/>
              </a:rPr>
              <a:t>基于</a:t>
            </a:r>
            <a:r>
              <a:rPr lang="en-US" altLang="zh-CN" dirty="0">
                <a:sym typeface="+mn-ea"/>
              </a:rPr>
              <a:t>“</a:t>
            </a:r>
            <a:r>
              <a:rPr lang="zh-CN" altLang="en-US" dirty="0">
                <a:sym typeface="+mn-ea"/>
              </a:rPr>
              <a:t>相关长度</a:t>
            </a:r>
            <a:r>
              <a:rPr lang="en-US" altLang="zh-CN" dirty="0">
                <a:sym typeface="+mn-ea"/>
              </a:rPr>
              <a:t>”</a:t>
            </a:r>
            <a:r>
              <a:rPr lang="zh-CN" altLang="en-US" dirty="0">
                <a:sym typeface="+mn-ea"/>
              </a:rPr>
              <a:t>和</a:t>
            </a:r>
            <a:r>
              <a:rPr lang="en-US" altLang="zh-CN" dirty="0">
                <a:sym typeface="+mn-ea"/>
              </a:rPr>
              <a:t>“</a:t>
            </a:r>
            <a:r>
              <a:rPr lang="zh-CN" altLang="en-US" dirty="0">
                <a:sym typeface="+mn-ea"/>
              </a:rPr>
              <a:t>误差协方差</a:t>
            </a:r>
            <a:r>
              <a:rPr lang="en-US" altLang="zh-CN" dirty="0">
                <a:sym typeface="+mn-ea"/>
              </a:rPr>
              <a:t>”</a:t>
            </a:r>
            <a:r>
              <a:rPr lang="zh-CN" altLang="en-US" dirty="0">
                <a:sym typeface="+mn-ea"/>
              </a:rPr>
              <a:t>的分析结果，筛选出质量可靠、相关性高的数据，剔除误差过大、空间关联弱或异常的数据。相当于</a:t>
            </a:r>
            <a:r>
              <a:rPr lang="en-US" altLang="zh-CN" dirty="0">
                <a:sym typeface="+mn-ea"/>
              </a:rPr>
              <a:t>“</a:t>
            </a:r>
            <a:r>
              <a:rPr lang="zh-CN" altLang="en-US" dirty="0">
                <a:sym typeface="+mn-ea"/>
              </a:rPr>
              <a:t>挑出好数据</a:t>
            </a:r>
            <a:r>
              <a:rPr lang="en-US" altLang="zh-CN" dirty="0">
                <a:sym typeface="+mn-ea"/>
              </a:rPr>
              <a:t>”</a:t>
            </a:r>
            <a:endParaRPr lang="en-US" altLang="zh-CN"/>
          </a:p>
          <a:p>
            <a:r>
              <a:rPr lang="en-US" altLang="zh-CN">
                <a:sym typeface="+mn-ea"/>
              </a:rPr>
              <a:t>- **</a:t>
            </a:r>
            <a:r>
              <a:rPr lang="zh-CN" altLang="en-US">
                <a:sym typeface="+mn-ea"/>
              </a:rPr>
              <a:t>融合公式应用</a:t>
            </a:r>
            <a:r>
              <a:rPr lang="en-US" altLang="zh-CN">
                <a:sym typeface="+mn-ea"/>
              </a:rPr>
              <a:t>**</a:t>
            </a:r>
            <a:r>
              <a:rPr lang="zh-CN" altLang="en-US">
                <a:sym typeface="+mn-ea"/>
              </a:rPr>
              <a:t>：</a:t>
            </a:r>
            <a:endParaRPr lang="zh-CN" altLang="en-US" dirty="0">
              <a:sym typeface="+mn-ea"/>
            </a:endParaRPr>
          </a:p>
          <a:p>
            <a:pPr>
              <a:lnSpc>
                <a:spcPct val="150000"/>
              </a:lnSpc>
              <a:defRPr/>
            </a:pPr>
            <a:r>
              <a:rPr lang="zh-CN" altLang="en-US" dirty="0">
                <a:sym typeface="+mn-ea"/>
              </a:rPr>
              <a:t>卫星</a:t>
            </a:r>
            <a:r>
              <a:rPr lang="en-US" altLang="zh-CN" dirty="0">
                <a:sym typeface="+mn-ea"/>
              </a:rPr>
              <a:t>AOD</a:t>
            </a:r>
            <a:r>
              <a:rPr lang="zh-CN" altLang="en-US" dirty="0">
                <a:sym typeface="+mn-ea"/>
              </a:rPr>
              <a:t>侧重解决空间覆盖缺口，模拟</a:t>
            </a:r>
            <a:r>
              <a:rPr lang="en-US" altLang="zh-CN" dirty="0">
                <a:sym typeface="+mn-ea"/>
              </a:rPr>
              <a:t>AOD</a:t>
            </a:r>
            <a:r>
              <a:rPr lang="zh-CN" altLang="en-US" dirty="0">
                <a:sym typeface="+mn-ea"/>
              </a:rPr>
              <a:t>提供宏观趋势，而地面估算</a:t>
            </a:r>
            <a:r>
              <a:rPr lang="en-US" altLang="zh-CN" dirty="0">
                <a:sym typeface="+mn-ea"/>
              </a:rPr>
              <a:t>AOD</a:t>
            </a:r>
            <a:r>
              <a:rPr lang="zh-CN" altLang="en-US" dirty="0">
                <a:sym typeface="+mn-ea"/>
              </a:rPr>
              <a:t>独立提供局地观测视角。</a:t>
            </a:r>
            <a:r>
              <a:rPr lang="en-US" altLang="zh-CN" dirty="0">
                <a:sym typeface="+mn-ea"/>
              </a:rPr>
              <a:t>  </a:t>
            </a:r>
            <a:endParaRPr lang="en-US" altLang="zh-CN" dirty="0"/>
          </a:p>
          <a:p>
            <a:pPr>
              <a:lnSpc>
                <a:spcPct val="150000"/>
              </a:lnSpc>
              <a:defRPr/>
            </a:pPr>
            <a:r>
              <a:rPr lang="en-US" altLang="zh-CN" dirty="0">
                <a:sym typeface="+mn-ea"/>
              </a:rPr>
              <a:t>- </a:t>
            </a:r>
            <a:r>
              <a:rPr lang="zh-CN" altLang="en-US" dirty="0">
                <a:sym typeface="+mn-ea"/>
              </a:rPr>
              <a:t>三者融合时，地面估算</a:t>
            </a:r>
            <a:r>
              <a:rPr lang="en-US" altLang="zh-CN" dirty="0">
                <a:sym typeface="+mn-ea"/>
              </a:rPr>
              <a:t>AOD</a:t>
            </a:r>
            <a:r>
              <a:rPr lang="zh-CN" altLang="en-US" dirty="0">
                <a:sym typeface="+mn-ea"/>
              </a:rPr>
              <a:t>可作为</a:t>
            </a:r>
            <a:r>
              <a:rPr lang="en-US" altLang="zh-CN" dirty="0">
                <a:sym typeface="+mn-ea"/>
              </a:rPr>
              <a:t>“</a:t>
            </a:r>
            <a:r>
              <a:rPr lang="zh-CN" altLang="en-US" dirty="0">
                <a:sym typeface="+mn-ea"/>
              </a:rPr>
              <a:t>校正项</a:t>
            </a:r>
            <a:r>
              <a:rPr lang="en-US" altLang="zh-CN" dirty="0">
                <a:sym typeface="+mn-ea"/>
              </a:rPr>
              <a:t>”</a:t>
            </a:r>
            <a:r>
              <a:rPr lang="zh-CN" altLang="en-US" dirty="0">
                <a:sym typeface="+mn-ea"/>
              </a:rPr>
              <a:t>，修正卫星和模拟数据的误差，通过多源互补实现</a:t>
            </a:r>
            <a:r>
              <a:rPr lang="en-US" altLang="zh-CN" dirty="0">
                <a:sym typeface="+mn-ea"/>
              </a:rPr>
              <a:t>“</a:t>
            </a:r>
            <a:r>
              <a:rPr lang="zh-CN" altLang="en-US" dirty="0">
                <a:sym typeface="+mn-ea"/>
              </a:rPr>
              <a:t>宏观趋势</a:t>
            </a:r>
            <a:r>
              <a:rPr lang="en-US" altLang="zh-CN" dirty="0">
                <a:sym typeface="+mn-ea"/>
              </a:rPr>
              <a:t>+</a:t>
            </a:r>
            <a:r>
              <a:rPr lang="zh-CN" altLang="en-US" dirty="0">
                <a:sym typeface="+mn-ea"/>
              </a:rPr>
              <a:t>局部精度</a:t>
            </a:r>
            <a:r>
              <a:rPr lang="en-US" altLang="zh-CN" dirty="0">
                <a:sym typeface="+mn-ea"/>
              </a:rPr>
              <a:t>+</a:t>
            </a:r>
            <a:r>
              <a:rPr lang="zh-CN" altLang="en-US" dirty="0">
                <a:sym typeface="+mn-ea"/>
              </a:rPr>
              <a:t>误差修正</a:t>
            </a:r>
            <a:r>
              <a:rPr lang="en-US" altLang="zh-CN" dirty="0">
                <a:sym typeface="+mn-ea"/>
              </a:rPr>
              <a:t>”</a:t>
            </a:r>
            <a:r>
              <a:rPr lang="zh-CN" altLang="en-US" dirty="0">
                <a:sym typeface="+mn-ea"/>
              </a:rPr>
              <a:t>的综合优化，最终生成更可靠的全覆盖</a:t>
            </a:r>
            <a:r>
              <a:rPr lang="en-US" altLang="zh-CN" dirty="0">
                <a:sym typeface="+mn-ea"/>
              </a:rPr>
              <a:t>AOD</a:t>
            </a:r>
            <a:r>
              <a:rPr lang="zh-CN" altLang="en-US" dirty="0">
                <a:sym typeface="+mn-ea"/>
              </a:rPr>
              <a:t>产品。</a:t>
            </a:r>
            <a:endParaRPr lang="zh-CN" altLang="en-US" dirty="0">
              <a:sym typeface="+mn-ea"/>
            </a:endParaRPr>
          </a:p>
          <a:p>
            <a:pPr>
              <a:lnSpc>
                <a:spcPct val="150000"/>
              </a:lnSpc>
              <a:defRPr/>
            </a:pPr>
            <a:r>
              <a:rPr lang="en-US" altLang="zh-CN" dirty="0">
                <a:sym typeface="+mn-ea"/>
              </a:rPr>
              <a:t>X</a:t>
            </a:r>
            <a:r>
              <a:rPr lang="en-US" altLang="en-US" dirty="0">
                <a:sym typeface="+mn-ea"/>
              </a:rPr>
              <a:t>ь</a:t>
            </a:r>
            <a:r>
              <a:rPr lang="en-US" altLang="zh-CN" dirty="0">
                <a:sym typeface="+mn-ea"/>
              </a:rPr>
              <a:t>(</a:t>
            </a:r>
            <a:r>
              <a:rPr lang="zh-CN" altLang="en-US" dirty="0">
                <a:sym typeface="+mn-ea"/>
              </a:rPr>
              <a:t>背景场</a:t>
            </a:r>
            <a:r>
              <a:rPr lang="en-US" altLang="zh-CN" dirty="0">
                <a:sym typeface="+mn-ea"/>
              </a:rPr>
              <a:t>):</a:t>
            </a:r>
            <a:r>
              <a:rPr lang="zh-CN" altLang="en-US" dirty="0">
                <a:sym typeface="+mn-ea"/>
              </a:rPr>
              <a:t>重采样后的模拟数据</a:t>
            </a:r>
            <a:r>
              <a:rPr lang="zh-CN" altLang="en-US" dirty="0">
                <a:sym typeface="+mn-ea"/>
              </a:rPr>
              <a:t>。</a:t>
            </a:r>
            <a:r>
              <a:rPr lang="en-US" altLang="zh-CN" dirty="0">
                <a:sym typeface="+mn-ea"/>
              </a:rPr>
              <a:t>O</a:t>
            </a:r>
            <a:endParaRPr lang="en-US" altLang="zh-CN" dirty="0">
              <a:sym typeface="+mn-ea"/>
            </a:endParaRPr>
          </a:p>
          <a:p>
            <a:pPr>
              <a:lnSpc>
                <a:spcPct val="150000"/>
              </a:lnSpc>
              <a:defRPr/>
            </a:pPr>
            <a:r>
              <a:rPr lang="en-US" altLang="zh-CN" dirty="0">
                <a:sym typeface="+mn-ea"/>
              </a:rPr>
              <a:t>Y</a:t>
            </a:r>
            <a:r>
              <a:rPr lang="zh-CN" altLang="en-US" dirty="0">
                <a:sym typeface="+mn-ea"/>
              </a:rPr>
              <a:t>。</a:t>
            </a:r>
            <a:r>
              <a:rPr lang="en-US" altLang="zh-CN" dirty="0">
                <a:sym typeface="+mn-ea"/>
              </a:rPr>
              <a:t>(</a:t>
            </a:r>
            <a:r>
              <a:rPr lang="zh-CN" altLang="en-US" dirty="0">
                <a:sym typeface="+mn-ea"/>
              </a:rPr>
              <a:t>观测数据</a:t>
            </a:r>
            <a:r>
              <a:rPr lang="en-US" altLang="zh-CN" dirty="0">
                <a:sym typeface="+mn-ea"/>
              </a:rPr>
              <a:t>):</a:t>
            </a:r>
            <a:r>
              <a:rPr lang="zh-CN" altLang="en-US" dirty="0">
                <a:sym typeface="+mn-ea"/>
              </a:rPr>
              <a:t>填补缺口的卫星</a:t>
            </a:r>
            <a:r>
              <a:rPr lang="en-US" altLang="zh-CN" dirty="0">
                <a:sym typeface="+mn-ea"/>
              </a:rPr>
              <a:t> AOD(AODOr)</a:t>
            </a:r>
            <a:r>
              <a:rPr lang="zh-CN" altLang="en-US" dirty="0">
                <a:sym typeface="+mn-ea"/>
              </a:rPr>
              <a:t>、地面估算</a:t>
            </a:r>
            <a:r>
              <a:rPr lang="en-US" altLang="zh-CN" dirty="0">
                <a:sym typeface="+mn-ea"/>
              </a:rPr>
              <a:t> AOD(AODpM)</a:t>
            </a:r>
            <a:r>
              <a:rPr lang="zh-CN" altLang="en-US" dirty="0">
                <a:sym typeface="+mn-ea"/>
              </a:rPr>
              <a:t>计算背景场相关长度与观测误差协方差，确定卡尔曼增益，动态分配数据权重，生成融合</a:t>
            </a:r>
            <a:r>
              <a:rPr lang="en-US" altLang="zh-CN" dirty="0">
                <a:sym typeface="+mn-ea"/>
              </a:rPr>
              <a:t> AOD</a:t>
            </a:r>
            <a:r>
              <a:rPr lang="zh-CN" altLang="en-US" dirty="0">
                <a:sym typeface="+mn-ea"/>
              </a:rPr>
              <a:t>产品</a:t>
            </a:r>
            <a:r>
              <a:rPr lang="en-US" altLang="zh-CN" dirty="0">
                <a:sym typeface="+mn-ea"/>
              </a:rPr>
              <a:t>0(</a:t>
            </a:r>
            <a:r>
              <a:rPr lang="zh-CN" altLang="en-US" dirty="0">
                <a:sym typeface="+mn-ea"/>
              </a:rPr>
              <a:t>如</a:t>
            </a:r>
            <a:r>
              <a:rPr lang="en-US" altLang="zh-CN" dirty="0">
                <a:sym typeface="+mn-ea"/>
              </a:rPr>
              <a:t>AODMEP)</a:t>
            </a:r>
            <a:r>
              <a:rPr lang="zh-CN" altLang="en-US" dirty="0">
                <a:sym typeface="+mn-ea"/>
              </a:rPr>
              <a:t>。</a:t>
            </a:r>
            <a:endParaRPr lang="zh-CN" altLang="en-US" dirty="0">
              <a:sym typeface="+mn-ea"/>
            </a:endParaRPr>
          </a:p>
          <a:p>
            <a:pPr>
              <a:lnSpc>
                <a:spcPct val="150000"/>
              </a:lnSpc>
              <a:defRPr/>
            </a:pPr>
            <a:endParaRPr lang="zh-CN" altLang="en-US" dirty="0">
              <a:sym typeface="+mn-ea"/>
            </a:endParaRPr>
          </a:p>
          <a:p>
            <a:pPr>
              <a:lnSpc>
                <a:spcPct val="150000"/>
              </a:lnSpc>
              <a:defRPr/>
            </a:pPr>
            <a:r>
              <a:rPr lang="zh-CN" altLang="en-US" dirty="0">
                <a:sym typeface="+mn-ea"/>
              </a:rPr>
              <a:t>最后通过对</a:t>
            </a:r>
            <a:r>
              <a:rPr lang="en-US" altLang="zh-CN" dirty="0">
                <a:sym typeface="+mn-ea"/>
              </a:rPr>
              <a:t>“</a:t>
            </a:r>
            <a:r>
              <a:rPr lang="zh-CN" altLang="en-US" dirty="0">
                <a:sym typeface="+mn-ea"/>
              </a:rPr>
              <a:t>多尺度</a:t>
            </a:r>
            <a:r>
              <a:rPr lang="en-US" altLang="zh-CN" dirty="0">
                <a:sym typeface="+mn-ea"/>
              </a:rPr>
              <a:t>AOD</a:t>
            </a:r>
            <a:r>
              <a:rPr lang="zh-CN" altLang="en-US" dirty="0">
                <a:sym typeface="+mn-ea"/>
              </a:rPr>
              <a:t>数据融合</a:t>
            </a:r>
            <a:r>
              <a:rPr lang="en-US" altLang="zh-CN" dirty="0">
                <a:sym typeface="+mn-ea"/>
              </a:rPr>
              <a:t>”</a:t>
            </a:r>
            <a:r>
              <a:rPr lang="zh-CN" altLang="en-US" dirty="0">
                <a:sym typeface="+mn-ea"/>
              </a:rPr>
              <a:t>通过公式</a:t>
            </a:r>
            <a:r>
              <a:rPr lang="en-US" altLang="zh-CN" dirty="0">
                <a:sym typeface="+mn-ea"/>
              </a:rPr>
              <a:t> \(x_a = x_b + K(Y_o - HX_b) </a:t>
            </a:r>
            <a:r>
              <a:rPr lang="zh-CN" altLang="en-US" dirty="0">
                <a:sym typeface="+mn-ea"/>
              </a:rPr>
              <a:t>计算出每个时刻的融合</a:t>
            </a:r>
            <a:r>
              <a:rPr lang="en-US" altLang="zh-CN" dirty="0">
                <a:sym typeface="+mn-ea"/>
              </a:rPr>
              <a:t>AOD</a:t>
            </a:r>
            <a:r>
              <a:rPr lang="zh-CN" altLang="en-US" dirty="0">
                <a:sym typeface="+mn-ea"/>
              </a:rPr>
              <a:t>数据（</a:t>
            </a:r>
            <a:r>
              <a:rPr lang="en-US" altLang="zh-CN" dirty="0">
                <a:sym typeface="+mn-ea"/>
              </a:rPr>
              <a:t>\(x_a</a:t>
            </a:r>
            <a:r>
              <a:rPr lang="zh-CN" altLang="en-US" dirty="0">
                <a:sym typeface="+mn-ea"/>
              </a:rPr>
              <a:t>）。随后，将各时间点（如</a:t>
            </a:r>
            <a:r>
              <a:rPr lang="en-US" altLang="zh-CN" dirty="0">
                <a:sym typeface="+mn-ea"/>
              </a:rPr>
              <a:t> \(t_1, t_2, \dots, t_n</a:t>
            </a:r>
            <a:r>
              <a:rPr lang="zh-CN" altLang="en-US" dirty="0">
                <a:sym typeface="+mn-ea"/>
              </a:rPr>
              <a:t>）的融合结果按时间维度连续排列整合，把每小时生成的</a:t>
            </a:r>
            <a:r>
              <a:rPr lang="en-US" altLang="zh-CN" dirty="0">
                <a:sym typeface="+mn-ea"/>
              </a:rPr>
              <a:t>AOD</a:t>
            </a:r>
            <a:r>
              <a:rPr lang="zh-CN" altLang="en-US" dirty="0">
                <a:sym typeface="+mn-ea"/>
              </a:rPr>
              <a:t>地图依次汇总，最终形成时间序列上连续、空间上无缺口的</a:t>
            </a:r>
            <a:r>
              <a:rPr lang="en-US" altLang="zh-CN" dirty="0">
                <a:sym typeface="+mn-ea"/>
              </a:rPr>
              <a:t>“</a:t>
            </a:r>
            <a:r>
              <a:rPr lang="zh-CN" altLang="en-US" dirty="0">
                <a:sym typeface="+mn-ea"/>
              </a:rPr>
              <a:t>时空完整的日间每小时</a:t>
            </a:r>
            <a:r>
              <a:rPr lang="en-US" altLang="zh-CN" dirty="0">
                <a:sym typeface="+mn-ea"/>
              </a:rPr>
              <a:t>AOD</a:t>
            </a:r>
            <a:r>
              <a:rPr lang="zh-CN" altLang="en-US" dirty="0">
                <a:sym typeface="+mn-ea"/>
              </a:rPr>
              <a:t>地图</a:t>
            </a:r>
            <a:r>
              <a:rPr lang="en-US" altLang="zh-CN" dirty="0">
                <a:sym typeface="+mn-ea"/>
              </a:rPr>
              <a:t>”</a:t>
            </a:r>
            <a:r>
              <a:rPr lang="zh-CN" altLang="en-US" dirty="0">
                <a:sym typeface="+mn-ea"/>
              </a:rPr>
              <a:t>，实现对气溶胶分布的全时段、全区域覆盖刻画。</a:t>
            </a:r>
            <a:endParaRPr lang="zh-CN" altLang="en-US" dirty="0"/>
          </a:p>
          <a:p>
            <a:pPr>
              <a:lnSpc>
                <a:spcPct val="150000"/>
              </a:lnSpc>
              <a:defRPr/>
            </a:pPr>
            <a:endParaRPr lang="zh-CN" altLang="en-US" dirty="0"/>
          </a:p>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之后作者通过实验验证法的有效性。</a:t>
            </a:r>
            <a:endParaRPr lang="zh-CN" altLang="en-US"/>
          </a:p>
          <a:p>
            <a:r>
              <a:rPr lang="zh-CN" altLang="en-US">
                <a:sym typeface="+mn-ea"/>
              </a:rPr>
              <a:t>图</a:t>
            </a:r>
            <a:r>
              <a:rPr lang="en-US" altLang="zh-CN">
                <a:sym typeface="+mn-ea"/>
              </a:rPr>
              <a:t>a,b</a:t>
            </a:r>
            <a:r>
              <a:rPr lang="zh-CN" altLang="en-US">
                <a:sym typeface="+mn-ea"/>
              </a:rPr>
              <a:t>表明</a:t>
            </a:r>
            <a:r>
              <a:rPr lang="en-US" altLang="zh-CN">
                <a:sym typeface="+mn-ea"/>
              </a:rPr>
              <a:t>EOF</a:t>
            </a:r>
            <a:r>
              <a:rPr lang="zh-CN" altLang="en-US">
                <a:sym typeface="+mn-ea"/>
              </a:rPr>
              <a:t>填补后的数据误差分布更合理。</a:t>
            </a:r>
            <a:endParaRPr lang="zh-CN" altLang="en-US">
              <a:sym typeface="+mn-ea"/>
            </a:endParaRPr>
          </a:p>
          <a:p>
            <a:r>
              <a:rPr lang="zh-CN" altLang="en-US">
                <a:sym typeface="+mn-ea"/>
              </a:rPr>
              <a:t>图（</a:t>
            </a:r>
            <a:r>
              <a:rPr lang="en-US" altLang="zh-CN">
                <a:sym typeface="+mn-ea"/>
              </a:rPr>
              <a:t>c</a:t>
            </a:r>
            <a:r>
              <a:rPr lang="zh-CN" altLang="en-US">
                <a:sym typeface="+mn-ea"/>
              </a:rPr>
              <a:t>）展示了数据完整性显著提高，验证了</a:t>
            </a:r>
            <a:r>
              <a:rPr lang="en-US" altLang="zh-CN">
                <a:sym typeface="+mn-ea"/>
              </a:rPr>
              <a:t>EOF</a:t>
            </a:r>
            <a:r>
              <a:rPr lang="zh-CN" altLang="en-US">
                <a:sym typeface="+mn-ea"/>
              </a:rPr>
              <a:t>方法在提升</a:t>
            </a:r>
            <a:r>
              <a:rPr lang="en-US" altLang="zh-CN">
                <a:sym typeface="+mn-ea"/>
              </a:rPr>
              <a:t>AOD</a:t>
            </a:r>
            <a:r>
              <a:rPr lang="zh-CN" altLang="en-US">
                <a:sym typeface="+mn-ea"/>
              </a:rPr>
              <a:t>数据精度和完整性方面的有效性。</a:t>
            </a:r>
            <a:endParaRPr lang="zh-CN" altLang="en-US">
              <a:sym typeface="+mn-ea"/>
            </a:endParaRPr>
          </a:p>
          <a:p>
            <a:endParaRPr lang="zh-CN" altLang="en-US"/>
          </a:p>
          <a:p>
            <a:r>
              <a:rPr lang="zh-CN" altLang="en-US"/>
              <a:t>（</a:t>
            </a:r>
            <a:r>
              <a:rPr lang="en-US" altLang="zh-CN"/>
              <a:t>a</a:t>
            </a:r>
            <a:r>
              <a:rPr lang="zh-CN" altLang="en-US"/>
              <a:t>）显示原始卫星</a:t>
            </a:r>
            <a:r>
              <a:rPr lang="en-US" altLang="zh-CN"/>
              <a:t>AOD</a:t>
            </a:r>
            <a:r>
              <a:rPr lang="zh-CN" altLang="en-US"/>
              <a:t>与地面实测数据之间有较高的相关性，但存在明显偏差；相关系数（</a:t>
            </a:r>
            <a:r>
              <a:rPr lang="en-US" altLang="zh-CN"/>
              <a:t>R</a:t>
            </a:r>
            <a:r>
              <a:rPr lang="zh-CN" altLang="en-US"/>
              <a:t>）：为</a:t>
            </a:r>
            <a:r>
              <a:rPr lang="en-US" altLang="zh-CN"/>
              <a:t> 0.75</a:t>
            </a:r>
            <a:r>
              <a:rPr lang="zh-CN" altLang="en-US"/>
              <a:t>，表示原始卫星</a:t>
            </a:r>
            <a:r>
              <a:rPr lang="en-US" altLang="zh-CN"/>
              <a:t>AOD</a:t>
            </a:r>
            <a:r>
              <a:rPr lang="zh-CN" altLang="en-US"/>
              <a:t>与地面实测</a:t>
            </a:r>
            <a:r>
              <a:rPr lang="en-US" altLang="zh-CN"/>
              <a:t>AOD</a:t>
            </a:r>
            <a:r>
              <a:rPr lang="zh-CN" altLang="en-US"/>
              <a:t>之间有较强的正相关性。</a:t>
            </a:r>
            <a:r>
              <a:rPr lang="en-US" altLang="zh-CN"/>
              <a:t>RMSE</a:t>
            </a:r>
            <a:r>
              <a:rPr lang="zh-CN" altLang="en-US"/>
              <a:t>（均方根误差）：为</a:t>
            </a:r>
            <a:r>
              <a:rPr lang="en-US" altLang="zh-CN"/>
              <a:t> 0.24</a:t>
            </a:r>
            <a:r>
              <a:rPr lang="zh-CN" altLang="en-US"/>
              <a:t>，表明数据存在一定的误差，但误差并不大。</a:t>
            </a:r>
            <a:r>
              <a:rPr lang="en-US" altLang="zh-CN"/>
              <a:t>MAE</a:t>
            </a:r>
            <a:r>
              <a:rPr lang="zh-CN" altLang="en-US"/>
              <a:t>（平均绝对误差）：为</a:t>
            </a:r>
            <a:r>
              <a:rPr lang="en-US" altLang="zh-CN"/>
              <a:t> 0.17</a:t>
            </a:r>
            <a:r>
              <a:rPr lang="zh-CN" altLang="en-US"/>
              <a:t>，表示每个数据点的平均误差是</a:t>
            </a:r>
            <a:r>
              <a:rPr lang="en-US" altLang="zh-CN"/>
              <a:t>0.17</a:t>
            </a:r>
            <a:r>
              <a:rPr lang="zh-CN" altLang="en-US"/>
              <a:t>。</a:t>
            </a:r>
            <a:r>
              <a:rPr lang="en-US" altLang="zh-CN"/>
              <a:t>*"Above EE"</a:t>
            </a:r>
            <a:r>
              <a:rPr lang="zh-CN" altLang="en-US"/>
              <a:t>（超出预期误差范围）</a:t>
            </a:r>
            <a:r>
              <a:rPr lang="en-US" altLang="zh-CN"/>
              <a:t>**</a:t>
            </a:r>
            <a:r>
              <a:rPr lang="zh-CN" altLang="en-US"/>
              <a:t>占</a:t>
            </a:r>
            <a:r>
              <a:rPr lang="en-US" altLang="zh-CN"/>
              <a:t>25.77%</a:t>
            </a:r>
            <a:r>
              <a:rPr lang="zh-CN" altLang="en-US"/>
              <a:t>，说明有接近四分之一的数据点超出了预期的误差范围（即红线和虚线之间的区域）。</a:t>
            </a:r>
            <a:r>
              <a:rPr lang="zh-CN" altLang="en-US"/>
              <a:t>图（</a:t>
            </a:r>
            <a:r>
              <a:rPr lang="en-US" altLang="zh-CN"/>
              <a:t>b</a:t>
            </a:r>
            <a:r>
              <a:rPr lang="zh-CN" altLang="en-US"/>
              <a:t>）则展示了虽然相关系数略有下降，但经过</a:t>
            </a:r>
            <a:r>
              <a:rPr lang="en-US" altLang="zh-CN"/>
              <a:t>EOF</a:t>
            </a:r>
            <a:r>
              <a:rPr lang="zh-CN" altLang="en-US"/>
              <a:t>填补后，超出预期误差范围的数据比例从</a:t>
            </a:r>
            <a:r>
              <a:rPr lang="en-US" altLang="zh-CN"/>
              <a:t>25.77%</a:t>
            </a:r>
            <a:r>
              <a:rPr lang="zh-CN" altLang="en-US"/>
              <a:t>降至</a:t>
            </a:r>
            <a:r>
              <a:rPr lang="en-US" altLang="zh-CN"/>
              <a:t>21.90%</a:t>
            </a:r>
            <a:r>
              <a:rPr lang="zh-CN" altLang="en-US"/>
              <a:t>，表明</a:t>
            </a:r>
            <a:r>
              <a:rPr lang="en-US" altLang="zh-CN"/>
              <a:t>EOF</a:t>
            </a:r>
            <a:r>
              <a:rPr lang="zh-CN" altLang="en-US"/>
              <a:t>填补后的数据误差分布更合理。图（</a:t>
            </a:r>
            <a:r>
              <a:rPr lang="en-US" altLang="zh-CN"/>
              <a:t>c</a:t>
            </a:r>
            <a:r>
              <a:rPr lang="zh-CN" altLang="en-US"/>
              <a:t>）展示了数据完整性显著提高，验证了</a:t>
            </a:r>
            <a:r>
              <a:rPr lang="en-US" altLang="zh-CN"/>
              <a:t>EOF</a:t>
            </a:r>
            <a:r>
              <a:rPr lang="zh-CN" altLang="en-US"/>
              <a:t>方法在提升</a:t>
            </a:r>
            <a:r>
              <a:rPr lang="en-US" altLang="zh-CN"/>
              <a:t>AOD</a:t>
            </a:r>
            <a:r>
              <a:rPr lang="zh-CN" altLang="en-US"/>
              <a:t>数据精度和完整性方面的有效性。数据完整性：蓝色曲线（原始卫星</a:t>
            </a:r>
            <a:r>
              <a:rPr lang="en-US" altLang="zh-CN"/>
              <a:t>AOD</a:t>
            </a:r>
            <a:r>
              <a:rPr lang="zh-CN" altLang="en-US"/>
              <a:t>数据完整性）：原始卫星</a:t>
            </a:r>
            <a:r>
              <a:rPr lang="en-US" altLang="zh-CN"/>
              <a:t>AOD</a:t>
            </a:r>
            <a:r>
              <a:rPr lang="zh-CN" altLang="en-US"/>
              <a:t>数据的完整性大部分时间低于</a:t>
            </a:r>
            <a:r>
              <a:rPr lang="en-US" altLang="zh-CN"/>
              <a:t>10%</a:t>
            </a:r>
            <a:r>
              <a:rPr lang="zh-CN" altLang="en-US"/>
              <a:t>，在某些时段甚至低于</a:t>
            </a:r>
            <a:r>
              <a:rPr lang="en-US" altLang="zh-CN"/>
              <a:t>5%</a:t>
            </a:r>
            <a:r>
              <a:rPr lang="zh-CN" altLang="en-US"/>
              <a:t>，主要受到云层遮挡等因素的影响，导致大范围的缺口。红色曲线（</a:t>
            </a:r>
            <a:r>
              <a:rPr lang="en-US" altLang="zh-CN"/>
              <a:t>EOF</a:t>
            </a:r>
            <a:r>
              <a:rPr lang="zh-CN" altLang="en-US"/>
              <a:t>填补后的数据完整性）：</a:t>
            </a:r>
            <a:r>
              <a:rPr lang="en-US" altLang="zh-CN"/>
              <a:t>EOF</a:t>
            </a:r>
            <a:r>
              <a:rPr lang="zh-CN" altLang="en-US"/>
              <a:t>填补后，数据完整性显著提高，最高超过</a:t>
            </a:r>
            <a:r>
              <a:rPr lang="en-US" altLang="zh-CN"/>
              <a:t>20%</a:t>
            </a:r>
            <a:r>
              <a:rPr lang="zh-CN" altLang="en-US"/>
              <a:t>。这表明</a:t>
            </a:r>
            <a:r>
              <a:rPr lang="en-US" altLang="zh-CN"/>
              <a:t>EOF</a:t>
            </a:r>
            <a:r>
              <a:rPr lang="zh-CN" altLang="en-US"/>
              <a:t>方法有效填补了数据缺口，提升了数据的覆盖范围。改善率（灰色柱状图）：灰色柱状图显示了不同时间段的改善率，即</a:t>
            </a:r>
            <a:r>
              <a:rPr lang="en-US" altLang="zh-CN"/>
              <a:t>EOF</a:t>
            </a:r>
            <a:r>
              <a:rPr lang="zh-CN" altLang="en-US"/>
              <a:t>填补后数据完整性的相对提升。部分时段，改善率超过了</a:t>
            </a:r>
            <a:r>
              <a:rPr lang="en-US" altLang="zh-CN"/>
              <a:t>200%</a:t>
            </a:r>
            <a:r>
              <a:rPr lang="zh-CN" altLang="en-US"/>
              <a:t>。例如，在某些月份，灰色柱状图的柱高表明数据完整性相比原始数据提高了两倍以上，证明</a:t>
            </a:r>
            <a:r>
              <a:rPr lang="en-US" altLang="zh-CN"/>
              <a:t>EOF</a:t>
            </a:r>
            <a:r>
              <a:rPr lang="zh-CN" altLang="en-US"/>
              <a:t>方法在这些时段对数据覆盖的优化效果非常显著。</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图</a:t>
            </a:r>
            <a:r>
              <a:rPr lang="en-US" altLang="zh-CN"/>
              <a:t> 3 </a:t>
            </a:r>
            <a:r>
              <a:rPr lang="zh-CN" altLang="en-US"/>
              <a:t>展示了不同</a:t>
            </a:r>
            <a:r>
              <a:rPr lang="en-US" altLang="zh-CN"/>
              <a:t> AOD </a:t>
            </a:r>
            <a:r>
              <a:rPr lang="zh-CN" altLang="en-US"/>
              <a:t>数据集的空间分布对比，并通过放大图（</a:t>
            </a:r>
            <a:r>
              <a:rPr lang="en-US" altLang="zh-CN"/>
              <a:t>h–n</a:t>
            </a:r>
            <a:r>
              <a:rPr lang="zh-CN" altLang="en-US"/>
              <a:t>）更清晰地展示了数据缺口和精度差异。最终融合数据（</a:t>
            </a:r>
            <a:r>
              <a:rPr lang="en-US" altLang="zh-CN"/>
              <a:t>AOD_MEP</a:t>
            </a:r>
            <a:r>
              <a:rPr lang="zh-CN" altLang="en-US"/>
              <a:t>）不仅覆盖完整且细节丰富，还有效解决了数据缺口问题，展现了多源融合的优势。</a:t>
            </a:r>
            <a:endParaRPr lang="zh-CN" altLang="en-US"/>
          </a:p>
          <a:p>
            <a:r>
              <a:rPr lang="zh-CN" altLang="en-US"/>
              <a:t>图（</a:t>
            </a:r>
            <a:r>
              <a:rPr lang="en-US" altLang="zh-CN"/>
              <a:t>b</a:t>
            </a:r>
            <a:r>
              <a:rPr lang="zh-CN" altLang="en-US"/>
              <a:t>）展示了原始卫星数据（</a:t>
            </a:r>
            <a:r>
              <a:rPr lang="en-US" altLang="zh-CN"/>
              <a:t>AOD_H8</a:t>
            </a:r>
            <a:r>
              <a:rPr lang="zh-CN" altLang="en-US"/>
              <a:t>）中存在大量由于云层遮挡而形成的缺口（白色无数据区域），而图（</a:t>
            </a:r>
            <a:r>
              <a:rPr lang="en-US" altLang="zh-CN"/>
              <a:t>f</a:t>
            </a:r>
            <a:r>
              <a:rPr lang="zh-CN" altLang="en-US"/>
              <a:t>）中的</a:t>
            </a:r>
            <a:r>
              <a:rPr lang="en-US" altLang="zh-CN"/>
              <a:t>AOD_PM</a:t>
            </a:r>
            <a:r>
              <a:rPr lang="zh-CN" altLang="en-US"/>
              <a:t>数据仅显示了地面监测点的分布，没有连续的空间数据。对比之下，最终融合数据（</a:t>
            </a:r>
            <a:r>
              <a:rPr lang="en-US" altLang="zh-CN"/>
              <a:t>AOD_MEP</a:t>
            </a:r>
            <a:r>
              <a:rPr lang="zh-CN" altLang="en-US"/>
              <a:t>）在图（</a:t>
            </a:r>
            <a:r>
              <a:rPr lang="en-US" altLang="zh-CN"/>
              <a:t>g</a:t>
            </a:r>
            <a:r>
              <a:rPr lang="zh-CN" altLang="en-US"/>
              <a:t>）和图（</a:t>
            </a:r>
            <a:r>
              <a:rPr lang="en-US" altLang="zh-CN"/>
              <a:t>n</a:t>
            </a:r>
            <a:r>
              <a:rPr lang="zh-CN" altLang="en-US"/>
              <a:t>）中则有效填补了这些缺口，提供了完整且连续的空间覆盖。</a:t>
            </a:r>
            <a:endParaRPr lang="zh-CN" altLang="en-US"/>
          </a:p>
          <a:p>
            <a:endParaRPr lang="zh-CN" altLang="en-US"/>
          </a:p>
          <a:p>
            <a:r>
              <a:rPr lang="en-US" altLang="zh-CN" b="1">
                <a:solidFill>
                  <a:srgbClr val="222222"/>
                </a:solidFill>
                <a:latin typeface="宋体" panose="02010600030101010101" pitchFamily="2" charset="-122"/>
                <a:ea typeface="宋体" panose="02010600030101010101" pitchFamily="2" charset="-122"/>
                <a:sym typeface="+mn-ea"/>
              </a:rPr>
              <a:t>AOD_MEP</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融合</a:t>
            </a:r>
            <a:r>
              <a:rPr lang="en-US" altLang="zh-CN"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AOD_M2</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AOD_EOF</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和</a:t>
            </a:r>
            <a:r>
              <a:rPr lang="en-US" altLang="zh-CN"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AOD_PM</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的 </a:t>
            </a:r>
            <a:r>
              <a:rPr lang="en-US" altLang="zh-CN"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AOD </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数据。</a:t>
            </a:r>
            <a:endPar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endParaRPr>
          </a:p>
          <a:p>
            <a:r>
              <a:rPr lang="en-US" altLang="zh-CN" b="1">
                <a:solidFill>
                  <a:srgbClr val="222222"/>
                </a:solidFill>
                <a:latin typeface="宋体" panose="02010600030101010101" pitchFamily="2" charset="-122"/>
                <a:ea typeface="宋体" panose="02010600030101010101" pitchFamily="2" charset="-122"/>
                <a:sym typeface="+mn-ea"/>
              </a:rPr>
              <a:t>AOD_MH</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融合</a:t>
            </a:r>
            <a:r>
              <a:rPr lang="en-US" altLang="zh-CN"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AOD_M2</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a:t>
            </a:r>
            <a:r>
              <a:rPr lang="en-US" altLang="zh-CN"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MERRA-2 </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数据）与</a:t>
            </a:r>
            <a:r>
              <a:rPr lang="en-US" altLang="zh-CN"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AOD_H8</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的 </a:t>
            </a:r>
            <a:r>
              <a:rPr lang="en-US" altLang="zh-CN"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AOD </a:t>
            </a:r>
            <a:r>
              <a:rPr lang="zh-CN" altLang="en-US" b="1">
                <a:solidFill>
                  <a:srgbClr val="222222"/>
                </a:solidFill>
                <a:latin typeface="宋体" panose="02010600030101010101" pitchFamily="2" charset="-122"/>
                <a:ea typeface="宋体" panose="02010600030101010101" pitchFamily="2" charset="-122"/>
                <a:cs typeface="宋体" panose="02010600030101010101" pitchFamily="2" charset="-122"/>
                <a:sym typeface="+mn-ea"/>
              </a:rPr>
              <a:t>产品。</a:t>
            </a:r>
            <a:endParaRPr lang="zh-CN" altLang="en-US" b="1" i="0">
              <a:solidFill>
                <a:srgbClr val="222222"/>
              </a:solidFill>
              <a:latin typeface="宋体" panose="02010600030101010101" pitchFamily="2" charset="-122"/>
              <a:ea typeface="宋体" panose="02010600030101010101" pitchFamily="2" charset="-122"/>
              <a:cs typeface="宋体" panose="02010600030101010101" pitchFamily="2" charset="-122"/>
            </a:endParaRPr>
          </a:p>
          <a:p>
            <a:endParaRPr lang="zh-CN" altLang="en-US" b="1" i="0">
              <a:solidFill>
                <a:srgbClr val="222222"/>
              </a:solidFill>
              <a:latin typeface="宋体" panose="02010600030101010101" pitchFamily="2" charset="-122"/>
              <a:ea typeface="宋体" panose="02010600030101010101" pitchFamily="2" charset="-122"/>
              <a:cs typeface="宋体" panose="02010600030101010101" pitchFamily="2" charset="-122"/>
            </a:endParaRPr>
          </a:p>
          <a:p>
            <a:endParaRPr lang="en-US" altLang="zh-CN" b="1" i="0">
              <a:solidFill>
                <a:srgbClr val="222222"/>
              </a:solidFill>
              <a:latin typeface="宋体" panose="02010600030101010101" pitchFamily="2" charset="-122"/>
              <a:ea typeface="宋体" panose="02010600030101010101" pitchFamily="2" charset="-122"/>
            </a:endParaRPr>
          </a:p>
          <a:p>
            <a:endParaRPr lang="zh-CN" altLang="en-US"/>
          </a:p>
          <a:p>
            <a:endParaRPr lang="zh-CN" altLang="en-US"/>
          </a:p>
          <a:p>
            <a:endParaRPr lang="zh-CN" altLang="en-US"/>
          </a:p>
          <a:p>
            <a:r>
              <a:rPr lang="zh-CN" altLang="en-US"/>
              <a:t>图</a:t>
            </a:r>
            <a:r>
              <a:rPr lang="en-US" altLang="zh-CN"/>
              <a:t> 3 </a:t>
            </a:r>
            <a:r>
              <a:rPr lang="zh-CN" altLang="en-US"/>
              <a:t>展示了</a:t>
            </a:r>
            <a:r>
              <a:rPr lang="en-US" altLang="zh-CN"/>
              <a:t> 2019 </a:t>
            </a:r>
            <a:r>
              <a:rPr lang="zh-CN" altLang="en-US"/>
              <a:t>年</a:t>
            </a:r>
            <a:r>
              <a:rPr lang="en-US" altLang="zh-CN"/>
              <a:t> 9 </a:t>
            </a:r>
            <a:r>
              <a:rPr lang="zh-CN" altLang="en-US"/>
              <a:t>月</a:t>
            </a:r>
            <a:r>
              <a:rPr lang="en-US" altLang="zh-CN"/>
              <a:t> 3 </a:t>
            </a:r>
            <a:r>
              <a:rPr lang="zh-CN" altLang="en-US"/>
              <a:t>日不同</a:t>
            </a:r>
            <a:r>
              <a:rPr lang="en-US" altLang="zh-CN"/>
              <a:t> AOD </a:t>
            </a:r>
            <a:r>
              <a:rPr lang="zh-CN" altLang="en-US"/>
              <a:t>数据集的空间分布对比，分为上下两部分：上半部分（</a:t>
            </a:r>
            <a:r>
              <a:rPr lang="en-US" altLang="zh-CN"/>
              <a:t>a–g</a:t>
            </a:r>
            <a:r>
              <a:rPr lang="zh-CN" altLang="en-US"/>
              <a:t>）：展示中国区域整体</a:t>
            </a:r>
            <a:r>
              <a:rPr lang="en-US" altLang="zh-CN"/>
              <a:t> AOD </a:t>
            </a:r>
            <a:r>
              <a:rPr lang="zh-CN" altLang="en-US"/>
              <a:t>分布，各子图对应不同数据集：</a:t>
            </a:r>
            <a:r>
              <a:rPr lang="en-US" altLang="zh-CN"/>
              <a:t>\(\text{AOD}_{\text{M2}}\)</a:t>
            </a:r>
            <a:r>
              <a:rPr lang="zh-CN" altLang="en-US"/>
              <a:t>（</a:t>
            </a:r>
            <a:r>
              <a:rPr lang="en-US" altLang="zh-CN"/>
              <a:t>a</a:t>
            </a:r>
            <a:r>
              <a:rPr lang="zh-CN" altLang="en-US"/>
              <a:t>）：</a:t>
            </a:r>
            <a:r>
              <a:rPr lang="en-US" altLang="zh-CN"/>
              <a:t>MERRA-2 </a:t>
            </a:r>
            <a:r>
              <a:rPr lang="zh-CN" altLang="en-US"/>
              <a:t>再分析数据，覆盖完整但空间分辨率低，细节粗糙。</a:t>
            </a:r>
            <a:r>
              <a:rPr lang="en-US" altLang="zh-CN"/>
              <a:t>\(\text{AOD}_{\text{H8}}\)</a:t>
            </a:r>
            <a:r>
              <a:rPr lang="zh-CN" altLang="en-US"/>
              <a:t>（</a:t>
            </a:r>
            <a:r>
              <a:rPr lang="en-US" altLang="zh-CN"/>
              <a:t>b</a:t>
            </a:r>
            <a:r>
              <a:rPr lang="zh-CN" altLang="en-US"/>
              <a:t>）：原始</a:t>
            </a:r>
            <a:r>
              <a:rPr lang="en-US" altLang="zh-CN"/>
              <a:t> Himawari-8 </a:t>
            </a:r>
            <a:r>
              <a:rPr lang="zh-CN" altLang="en-US"/>
              <a:t>卫星</a:t>
            </a:r>
            <a:r>
              <a:rPr lang="en-US" altLang="zh-CN"/>
              <a:t> AOD</a:t>
            </a:r>
            <a:r>
              <a:rPr lang="zh-CN" altLang="en-US"/>
              <a:t>，因云层遮挡存在大量缺口（白色无数据区域）。</a:t>
            </a:r>
            <a:r>
              <a:rPr lang="en-US" altLang="zh-CN"/>
              <a:t>\(\text{AOD}_{\text{MH}}\)</a:t>
            </a:r>
            <a:r>
              <a:rPr lang="zh-CN" altLang="en-US"/>
              <a:t>（</a:t>
            </a:r>
            <a:r>
              <a:rPr lang="en-US" altLang="zh-CN"/>
              <a:t>c</a:t>
            </a:r>
            <a:r>
              <a:rPr lang="zh-CN" altLang="en-US"/>
              <a:t>）、</a:t>
            </a:r>
            <a:r>
              <a:rPr lang="en-US" altLang="zh-CN"/>
              <a:t>\(\text{AOD}_{\text{EOF}}\)</a:t>
            </a:r>
            <a:r>
              <a:rPr lang="zh-CN" altLang="en-US"/>
              <a:t>（</a:t>
            </a:r>
            <a:r>
              <a:rPr lang="en-US" altLang="zh-CN"/>
              <a:t>d</a:t>
            </a:r>
            <a:r>
              <a:rPr lang="zh-CN" altLang="en-US"/>
              <a:t>）、</a:t>
            </a:r>
            <a:r>
              <a:rPr lang="en-US" altLang="zh-CN"/>
              <a:t>\(\text{AOD}_{\text{ME}}\)</a:t>
            </a:r>
            <a:r>
              <a:rPr lang="zh-CN" altLang="en-US"/>
              <a:t>（</a:t>
            </a:r>
            <a:r>
              <a:rPr lang="en-US" altLang="zh-CN"/>
              <a:t>e</a:t>
            </a:r>
            <a:r>
              <a:rPr lang="zh-CN" altLang="en-US"/>
              <a:t>）：不同融合</a:t>
            </a:r>
            <a:r>
              <a:rPr lang="en-US" altLang="zh-CN"/>
              <a:t> / </a:t>
            </a:r>
            <a:r>
              <a:rPr lang="zh-CN" altLang="en-US"/>
              <a:t>处理后的数据，缺口减少，但仍有局限性。</a:t>
            </a:r>
            <a:r>
              <a:rPr lang="en-US" altLang="zh-CN"/>
              <a:t>\(\text{AOD}_{\text{PM}}\)</a:t>
            </a:r>
            <a:r>
              <a:rPr lang="zh-CN" altLang="en-US"/>
              <a:t>（</a:t>
            </a:r>
            <a:r>
              <a:rPr lang="en-US" altLang="zh-CN"/>
              <a:t>f</a:t>
            </a:r>
            <a:r>
              <a:rPr lang="zh-CN" altLang="en-US"/>
              <a:t>）：基于地面颗粒物估算的</a:t>
            </a:r>
            <a:r>
              <a:rPr lang="en-US" altLang="zh-CN"/>
              <a:t> AOD</a:t>
            </a:r>
            <a:r>
              <a:rPr lang="zh-CN" altLang="en-US"/>
              <a:t>，仅显示监测站点位置，无连续空间分布。</a:t>
            </a:r>
            <a:r>
              <a:rPr lang="en-US" altLang="zh-CN"/>
              <a:t>\(\text{AOD}_{\text{MEP}}\)</a:t>
            </a:r>
            <a:r>
              <a:rPr lang="zh-CN" altLang="en-US"/>
              <a:t>（</a:t>
            </a:r>
            <a:r>
              <a:rPr lang="en-US" altLang="zh-CN"/>
              <a:t>g</a:t>
            </a:r>
            <a:r>
              <a:rPr lang="zh-CN" altLang="en-US"/>
              <a:t>）：最终融合数据，覆盖完整且细节丰富，平衡了精度与连续性。下半部分（</a:t>
            </a:r>
            <a:r>
              <a:rPr lang="en-US" altLang="zh-CN"/>
              <a:t>h–n</a:t>
            </a:r>
            <a:r>
              <a:rPr lang="zh-CN" altLang="en-US"/>
              <a:t>）：对上图黑色方框区域的放大，更清晰展示细节差异：原始卫星数据（</a:t>
            </a:r>
            <a:r>
              <a:rPr lang="en-US" altLang="zh-CN"/>
              <a:t>i</a:t>
            </a:r>
            <a:r>
              <a:rPr lang="zh-CN" altLang="en-US"/>
              <a:t>）缺口明显，</a:t>
            </a:r>
            <a:r>
              <a:rPr lang="en-US" altLang="zh-CN"/>
              <a:t>MERRA-2</a:t>
            </a:r>
            <a:r>
              <a:rPr lang="zh-CN" altLang="en-US"/>
              <a:t>（</a:t>
            </a:r>
            <a:r>
              <a:rPr lang="en-US" altLang="zh-CN"/>
              <a:t>h</a:t>
            </a:r>
            <a:r>
              <a:rPr lang="zh-CN" altLang="en-US"/>
              <a:t>）模糊粗糙，而最终融合数据</a:t>
            </a:r>
            <a:r>
              <a:rPr lang="en-US" altLang="zh-CN"/>
              <a:t>\(\text{AOD}_{\text{MEP}}\)</a:t>
            </a:r>
            <a:r>
              <a:rPr lang="zh-CN" altLang="en-US"/>
              <a:t>（</a:t>
            </a:r>
            <a:r>
              <a:rPr lang="en-US" altLang="zh-CN"/>
              <a:t>n</a:t>
            </a:r>
            <a:r>
              <a:rPr lang="zh-CN" altLang="en-US"/>
              <a:t>）既无缺口，又能刻画局地高值区（如红色污染热点），体现多源融合优势。通过对比，图</a:t>
            </a:r>
            <a:r>
              <a:rPr lang="en-US" altLang="zh-CN"/>
              <a:t> 3 </a:t>
            </a:r>
            <a:r>
              <a:rPr lang="zh-CN" altLang="en-US"/>
              <a:t>直观呈现了不同处理方式下</a:t>
            </a:r>
            <a:r>
              <a:rPr lang="en-US" altLang="zh-CN"/>
              <a:t> AOD </a:t>
            </a:r>
            <a:r>
              <a:rPr lang="zh-CN" altLang="en-US"/>
              <a:t>数据的覆盖完整性与精度差异，验证了最终融合方法（</a:t>
            </a:r>
            <a:r>
              <a:rPr lang="en-US" altLang="zh-CN"/>
              <a:t>\(\text{AOD}_{\text{MEP}}\)</a:t>
            </a:r>
            <a:r>
              <a:rPr lang="zh-CN" altLang="en-US"/>
              <a:t>）在解决数据缺口、提升空间细节上的有效性。</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图</a:t>
            </a:r>
            <a:r>
              <a:rPr lang="en-US" altLang="zh-CN"/>
              <a:t>4</a:t>
            </a:r>
            <a:r>
              <a:rPr lang="zh-CN" altLang="en-US"/>
              <a:t>的主要目的是展示</a:t>
            </a:r>
            <a:r>
              <a:rPr lang="en-US" altLang="zh-CN"/>
              <a:t>2015</a:t>
            </a:r>
            <a:r>
              <a:rPr lang="zh-CN" altLang="en-US"/>
              <a:t>年</a:t>
            </a:r>
            <a:r>
              <a:rPr lang="en-US" altLang="zh-CN"/>
              <a:t>8</a:t>
            </a:r>
            <a:r>
              <a:rPr lang="zh-CN" altLang="en-US"/>
              <a:t>月至</a:t>
            </a:r>
            <a:r>
              <a:rPr lang="en-US" altLang="zh-CN"/>
              <a:t>2020</a:t>
            </a:r>
            <a:r>
              <a:rPr lang="zh-CN" altLang="en-US"/>
              <a:t>年</a:t>
            </a:r>
            <a:r>
              <a:rPr lang="en-US" altLang="zh-CN"/>
              <a:t>7</a:t>
            </a:r>
            <a:r>
              <a:rPr lang="zh-CN" altLang="en-US"/>
              <a:t>月期间，中国区域日间气溶胶光学厚度（</a:t>
            </a:r>
            <a:r>
              <a:rPr lang="en-US" altLang="zh-CN"/>
              <a:t>AOD</a:t>
            </a:r>
            <a:r>
              <a:rPr lang="zh-CN" altLang="en-US"/>
              <a:t>）的线性变化趋势，并评估不同时段</a:t>
            </a:r>
            <a:r>
              <a:rPr lang="en-US" altLang="zh-CN"/>
              <a:t>AOD</a:t>
            </a:r>
            <a:r>
              <a:rPr lang="zh-CN" altLang="en-US"/>
              <a:t>的变化情况及其空间分布特征。该图通过展示</a:t>
            </a:r>
            <a:r>
              <a:rPr lang="en-US" altLang="zh-CN"/>
              <a:t>9</a:t>
            </a:r>
            <a:r>
              <a:rPr lang="zh-CN" altLang="en-US"/>
              <a:t>个不同时间点（从</a:t>
            </a:r>
            <a:r>
              <a:rPr lang="en-US" altLang="zh-CN"/>
              <a:t>09:00 CST</a:t>
            </a:r>
            <a:r>
              <a:rPr lang="zh-CN" altLang="en-US"/>
              <a:t>到</a:t>
            </a:r>
            <a:r>
              <a:rPr lang="en-US" altLang="zh-CN"/>
              <a:t>17:00 CST</a:t>
            </a:r>
            <a:r>
              <a:rPr lang="zh-CN" altLang="en-US"/>
              <a:t>）的</a:t>
            </a:r>
            <a:r>
              <a:rPr lang="en-US" altLang="zh-CN"/>
              <a:t>AOD</a:t>
            </a:r>
            <a:r>
              <a:rPr lang="zh-CN" altLang="en-US"/>
              <a:t>趋势，揭示了不同区域（如华北、华东）在多个时段内</a:t>
            </a:r>
            <a:r>
              <a:rPr lang="en-US" altLang="zh-CN"/>
              <a:t>AOD</a:t>
            </a:r>
            <a:r>
              <a:rPr lang="zh-CN" altLang="en-US"/>
              <a:t>的持续下降趋势，表明这些区域气溶胶污染在逐步得到改善。</a:t>
            </a:r>
            <a:endParaRPr lang="zh-CN" altLang="en-US"/>
          </a:p>
          <a:p>
            <a:r>
              <a:rPr lang="zh-CN" altLang="en-US"/>
              <a:t>验证方式通过以下两种方式进行：</a:t>
            </a:r>
            <a:endParaRPr lang="en-US" altLang="zh-CN"/>
          </a:p>
          <a:p>
            <a:r>
              <a:rPr lang="zh-CN" altLang="en-US"/>
              <a:t>统计显著性：图中的带点区域表示在</a:t>
            </a:r>
            <a:r>
              <a:rPr lang="en-US" altLang="zh-CN"/>
              <a:t>95%</a:t>
            </a:r>
            <a:r>
              <a:rPr lang="zh-CN" altLang="en-US"/>
              <a:t>置信区间内</a:t>
            </a:r>
            <a:r>
              <a:rPr lang="en-US" altLang="zh-CN"/>
              <a:t>AOD</a:t>
            </a:r>
            <a:r>
              <a:rPr lang="zh-CN" altLang="en-US"/>
              <a:t>变化趋势统计不显著，意味着这些区域的</a:t>
            </a:r>
            <a:r>
              <a:rPr lang="en-US" altLang="zh-CN"/>
              <a:t>AOD</a:t>
            </a:r>
            <a:r>
              <a:rPr lang="zh-CN" altLang="en-US"/>
              <a:t>变化可能受随机因素的影响，未显示出明显的规律性。</a:t>
            </a:r>
            <a:endParaRPr lang="en-US" altLang="zh-CN"/>
          </a:p>
          <a:p>
            <a:r>
              <a:rPr lang="zh-CN" altLang="en-US"/>
              <a:t>重点区域分析：图（</a:t>
            </a:r>
            <a:r>
              <a:rPr lang="en-US" altLang="zh-CN"/>
              <a:t>d</a:t>
            </a:r>
            <a:r>
              <a:rPr lang="zh-CN" altLang="en-US"/>
              <a:t>）中的红色框标出了</a:t>
            </a:r>
            <a:r>
              <a:rPr lang="en-US" altLang="zh-CN"/>
              <a:t>“</a:t>
            </a:r>
            <a:r>
              <a:rPr lang="zh-CN" altLang="en-US"/>
              <a:t>冀鲁豫地区</a:t>
            </a:r>
            <a:r>
              <a:rPr lang="en-US" altLang="zh-CN"/>
              <a:t>”</a:t>
            </a:r>
            <a:r>
              <a:rPr lang="zh-CN" altLang="en-US"/>
              <a:t>，这是一个雾霾高发区。通过分析该区域</a:t>
            </a:r>
            <a:r>
              <a:rPr lang="en-US" altLang="zh-CN"/>
              <a:t>AOD</a:t>
            </a:r>
            <a:r>
              <a:rPr lang="zh-CN" altLang="en-US"/>
              <a:t>的变化趋势，可以评估当地污染治理的效果。例如，若该区域</a:t>
            </a:r>
            <a:r>
              <a:rPr lang="en-US" altLang="zh-CN"/>
              <a:t>AOD</a:t>
            </a:r>
            <a:r>
              <a:rPr lang="zh-CN" altLang="en-US"/>
              <a:t>趋势显著下降，则可能表明治理措施的有效性。</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图</a:t>
            </a:r>
            <a:r>
              <a:rPr lang="en-US" altLang="zh-CN"/>
              <a:t>5</a:t>
            </a:r>
            <a:r>
              <a:rPr lang="zh-CN" altLang="en-US"/>
              <a:t>展示了</a:t>
            </a:r>
            <a:r>
              <a:rPr lang="en-US" altLang="zh-CN"/>
              <a:t>2019</a:t>
            </a:r>
            <a:r>
              <a:rPr lang="zh-CN" altLang="en-US"/>
              <a:t>年</a:t>
            </a:r>
            <a:r>
              <a:rPr lang="en-US" altLang="zh-CN"/>
              <a:t>10</a:t>
            </a:r>
            <a:r>
              <a:rPr lang="zh-CN" altLang="en-US"/>
              <a:t>月</a:t>
            </a:r>
            <a:r>
              <a:rPr lang="en-US" altLang="zh-CN"/>
              <a:t>27</a:t>
            </a:r>
            <a:r>
              <a:rPr lang="zh-CN" altLang="en-US"/>
              <a:t>日至</a:t>
            </a:r>
            <a:r>
              <a:rPr lang="en-US" altLang="zh-CN"/>
              <a:t>11</a:t>
            </a:r>
            <a:r>
              <a:rPr lang="zh-CN" altLang="en-US"/>
              <a:t>月</a:t>
            </a:r>
            <a:r>
              <a:rPr lang="en-US" altLang="zh-CN"/>
              <a:t>1</a:t>
            </a:r>
            <a:r>
              <a:rPr lang="zh-CN" altLang="en-US"/>
              <a:t>日中国东部沙尘暴事件期间</a:t>
            </a:r>
            <a:r>
              <a:rPr lang="en-US" altLang="zh-CN"/>
              <a:t>PM10</a:t>
            </a:r>
            <a:r>
              <a:rPr lang="zh-CN" altLang="en-US"/>
              <a:t>浓度的时空变化。左侧的地图（</a:t>
            </a:r>
            <a:r>
              <a:rPr lang="en-US" altLang="zh-CN"/>
              <a:t>a-f</a:t>
            </a:r>
            <a:r>
              <a:rPr lang="zh-CN" altLang="en-US"/>
              <a:t>）显示了</a:t>
            </a:r>
            <a:r>
              <a:rPr lang="en-US" altLang="zh-CN"/>
              <a:t>PM</a:t>
            </a:r>
            <a:r>
              <a:rPr lang="en-US" altLang="en-US"/>
              <a:t>₁₀</a:t>
            </a:r>
            <a:r>
              <a:rPr lang="zh-CN" altLang="en-US"/>
              <a:t>浓度在不同日期的空间分布，反映了污染区域的扩展与衰减过程。</a:t>
            </a:r>
            <a:r>
              <a:rPr lang="en-US" altLang="zh-CN"/>
              <a:t>10</a:t>
            </a:r>
            <a:r>
              <a:rPr lang="zh-CN" altLang="en-US"/>
              <a:t>月</a:t>
            </a:r>
            <a:r>
              <a:rPr lang="en-US" altLang="zh-CN"/>
              <a:t>28</a:t>
            </a:r>
            <a:r>
              <a:rPr lang="zh-CN" altLang="en-US"/>
              <a:t>日至</a:t>
            </a:r>
            <a:r>
              <a:rPr lang="en-US" altLang="zh-CN"/>
              <a:t>30</a:t>
            </a:r>
            <a:r>
              <a:rPr lang="zh-CN" altLang="en-US"/>
              <a:t>日，污染区域显著扩大，尤其是郑州、济南等城市，体现了沙尘暴期间颗粒物浓度的快速上升。右侧的时间序列（</a:t>
            </a:r>
            <a:r>
              <a:rPr lang="en-US" altLang="zh-CN"/>
              <a:t>g-k</a:t>
            </a:r>
            <a:r>
              <a:rPr lang="zh-CN" altLang="en-US"/>
              <a:t>）展示了郑州、济南等城市的</a:t>
            </a:r>
            <a:r>
              <a:rPr lang="en-US" altLang="zh-CN"/>
              <a:t>PM</a:t>
            </a:r>
            <a:r>
              <a:rPr lang="en-US" altLang="en-US"/>
              <a:t>₁₀</a:t>
            </a:r>
            <a:r>
              <a:rPr lang="zh-CN" altLang="en-US"/>
              <a:t>、</a:t>
            </a:r>
            <a:r>
              <a:rPr lang="en-US" altLang="zh-CN"/>
              <a:t>PM</a:t>
            </a:r>
            <a:r>
              <a:rPr lang="en-US" altLang="en-US"/>
              <a:t>₂</a:t>
            </a:r>
            <a:r>
              <a:rPr lang="en-US" altLang="zh-CN"/>
              <a:t>.</a:t>
            </a:r>
            <a:r>
              <a:rPr lang="en-US" altLang="en-US"/>
              <a:t>₅</a:t>
            </a:r>
            <a:r>
              <a:rPr lang="zh-CN" altLang="en-US"/>
              <a:t>和估算</a:t>
            </a:r>
            <a:r>
              <a:rPr lang="en-US" altLang="zh-CN"/>
              <a:t>PM</a:t>
            </a:r>
            <a:r>
              <a:rPr lang="en-US" altLang="en-US"/>
              <a:t>₁₀</a:t>
            </a:r>
            <a:r>
              <a:rPr lang="zh-CN" altLang="en-US"/>
              <a:t>浓度变化，验证了作者提出的模型对沙尘暴事件的准确刻画，突出显示沙尘暴对粗颗粒物的主要影响。</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82600" y="352358"/>
            <a:ext cx="10972800"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72000" rIns="0" bIns="72000"/>
          <a:lstStyle>
            <a:lvl1pPr algn="l" rtl="0" eaLnBrk="0" fontAlgn="base" hangingPunct="0">
              <a:spcBef>
                <a:spcPct val="0"/>
              </a:spcBef>
              <a:spcAft>
                <a:spcPct val="0"/>
              </a:spcAft>
              <a:defRPr lang="zh-CN" altLang="en-US" sz="2400" b="0" kern="1200">
                <a:solidFill>
                  <a:schemeClr val="tx1">
                    <a:lumMod val="85000"/>
                    <a:lumOff val="15000"/>
                  </a:schemeClr>
                </a:solidFill>
                <a:latin typeface="微软雅黑" panose="020B0503020204020204" pitchFamily="34" charset="-122"/>
                <a:ea typeface="微软雅黑" panose="020B0503020204020204" pitchFamily="34" charset="-122"/>
                <a:cs typeface="+mn-cs"/>
              </a:defRPr>
            </a:lvl1pPr>
          </a:lstStyle>
          <a:p>
            <a:pPr lvl="0" algn="l"/>
            <a:r>
              <a:rPr lang="zh-CN" altLang="en-US"/>
              <a:t>单击此处编辑母版标题样式</a:t>
            </a:r>
            <a:endParaRPr lang="zh-CN" altLang="en-US"/>
          </a:p>
        </p:txBody>
      </p:sp>
      <p:sp>
        <p:nvSpPr>
          <p:cNvPr id="3" name="Text Box 2"/>
          <p:cNvSpPr txBox="1"/>
          <p:nvPr userDrawn="1"/>
        </p:nvSpPr>
        <p:spPr>
          <a:xfrm>
            <a:off x="756920" y="6858000"/>
            <a:ext cx="4064000" cy="376555"/>
          </a:xfrm>
          <a:prstGeom prst="rect">
            <a:avLst/>
          </a:prstGeom>
          <a:noFill/>
        </p:spPr>
        <p:txBody>
          <a:bodyPr wrap="square" rtlCol="0">
            <a:noAutofit/>
          </a:bodyPr>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5960" y="360000"/>
            <a:ext cx="10800000" cy="720000"/>
          </a:xfrm>
        </p:spPr>
        <p:txBody>
          <a:bodyPr wrap="square">
            <a:normAutofit/>
          </a:bodyPr>
          <a:lstStyle/>
          <a:p>
            <a:r>
              <a:rPr lang="zh-CN" altLang="en-US"/>
              <a:t>单击此处编辑母版标题样式</a:t>
            </a:r>
            <a:endParaRPr lang="zh-CN" altLang="en-US" dirty="0"/>
          </a:p>
        </p:txBody>
      </p:sp>
      <p:sp>
        <p:nvSpPr>
          <p:cNvPr id="3" name="日期占位符 2"/>
          <p:cNvSpPr>
            <a:spLocks noGrp="1"/>
          </p:cNvSpPr>
          <p:nvPr>
            <p:ph type="dt" sz="half" idx="10"/>
            <p:custDataLst>
              <p:tags r:id="rId3"/>
            </p:custDataLst>
          </p:nvPr>
        </p:nvSpPr>
        <p:spPr>
          <a:xfrm>
            <a:off x="695960" y="6356350"/>
            <a:ext cx="2743200" cy="365125"/>
          </a:xfrm>
        </p:spPr>
        <p:txBody>
          <a:bodyPr wrap="square">
            <a:normAutofit/>
          </a:bodyPr>
          <a:lstStyle/>
          <a:p>
            <a:r>
              <a:rPr lang="en-US" altLang="zh-CN"/>
              <a:t>2024/12/16</a:t>
            </a:r>
            <a:endParaRPr lang="zh-CN" altLang="en-US"/>
          </a:p>
        </p:txBody>
      </p:sp>
      <p:sp>
        <p:nvSpPr>
          <p:cNvPr id="4" name="页脚占位符 3"/>
          <p:cNvSpPr>
            <a:spLocks noGrp="1"/>
          </p:cNvSpPr>
          <p:nvPr>
            <p:ph type="ftr" sz="quarter" idx="11"/>
            <p:custDataLst>
              <p:tags r:id="rId4"/>
            </p:custDataLst>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custDataLst>
              <p:tags r:id="rId5"/>
            </p:custDataLst>
          </p:nvPr>
        </p:nvSpPr>
        <p:spPr>
          <a:xfrm>
            <a:off x="8753983" y="6356350"/>
            <a:ext cx="2743200" cy="365125"/>
          </a:xfrm>
        </p:spPr>
        <p:txBody>
          <a:bodyPr wrap="square">
            <a:normAutofit/>
          </a:bodyPr>
          <a:lstStyle/>
          <a:p>
            <a:r>
              <a:rPr lang="en-US" altLang="zh-CN"/>
              <a:t>‹#›</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image" Target="../media/image1.png"/><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任意多边形 19"/>
          <p:cNvSpPr/>
          <p:nvPr userDrawn="1"/>
        </p:nvSpPr>
        <p:spPr>
          <a:xfrm rot="10800000">
            <a:off x="-5" y="198849"/>
            <a:ext cx="12196230" cy="1531133"/>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8" name="任意多边形: 形状 7"/>
          <p:cNvSpPr/>
          <p:nvPr userDrawn="1"/>
        </p:nvSpPr>
        <p:spPr>
          <a:xfrm rot="10800000">
            <a:off x="0" y="-5"/>
            <a:ext cx="12192000" cy="1582061"/>
          </a:xfrm>
          <a:custGeom>
            <a:avLst/>
            <a:gdLst>
              <a:gd name="connsiteX0" fmla="*/ 12192000 w 12192000"/>
              <a:gd name="connsiteY0" fmla="*/ 1487914 h 1487914"/>
              <a:gd name="connsiteX1" fmla="*/ 0 w 12192000"/>
              <a:gd name="connsiteY1" fmla="*/ 1487914 h 1487914"/>
              <a:gd name="connsiteX2" fmla="*/ 0 w 12192000"/>
              <a:gd name="connsiteY2" fmla="*/ 464687 h 1487914"/>
              <a:gd name="connsiteX3" fmla="*/ 400424 w 12192000"/>
              <a:gd name="connsiteY3" fmla="*/ 531990 h 1487914"/>
              <a:gd name="connsiteX4" fmla="*/ 11146976 w 12192000"/>
              <a:gd name="connsiteY4" fmla="*/ 187933 h 1487914"/>
              <a:gd name="connsiteX5" fmla="*/ 11921298 w 12192000"/>
              <a:gd name="connsiteY5" fmla="*/ 53786 h 1487914"/>
              <a:gd name="connsiteX6" fmla="*/ 12192000 w 12192000"/>
              <a:gd name="connsiteY6" fmla="*/ 0 h 1487914"/>
              <a:gd name="connsiteX7" fmla="*/ 12192000 w 12192000"/>
              <a:gd name="connsiteY7" fmla="*/ 1487914 h 1487914"/>
              <a:gd name="connsiteX0-1" fmla="*/ 12192000 w 12192000"/>
              <a:gd name="connsiteY0-2" fmla="*/ 1487914 h 1487914"/>
              <a:gd name="connsiteX1-3" fmla="*/ 0 w 12192000"/>
              <a:gd name="connsiteY1-4" fmla="*/ 1487914 h 1487914"/>
              <a:gd name="connsiteX2-5" fmla="*/ 0 w 12192000"/>
              <a:gd name="connsiteY2-6" fmla="*/ 464687 h 1487914"/>
              <a:gd name="connsiteX3-7" fmla="*/ 11146976 w 12192000"/>
              <a:gd name="connsiteY3-8" fmla="*/ 187933 h 1487914"/>
              <a:gd name="connsiteX4-9" fmla="*/ 11921298 w 12192000"/>
              <a:gd name="connsiteY4-10" fmla="*/ 53786 h 1487914"/>
              <a:gd name="connsiteX5-11" fmla="*/ 12192000 w 12192000"/>
              <a:gd name="connsiteY5-12" fmla="*/ 0 h 1487914"/>
              <a:gd name="connsiteX6-13" fmla="*/ 12192000 w 12192000"/>
              <a:gd name="connsiteY6-14" fmla="*/ 1487914 h 1487914"/>
              <a:gd name="connsiteX0-15" fmla="*/ 12192000 w 12192000"/>
              <a:gd name="connsiteY0-16" fmla="*/ 1487914 h 1487914"/>
              <a:gd name="connsiteX1-17" fmla="*/ 0 w 12192000"/>
              <a:gd name="connsiteY1-18" fmla="*/ 1487914 h 1487914"/>
              <a:gd name="connsiteX2-19" fmla="*/ 0 w 12192000"/>
              <a:gd name="connsiteY2-20" fmla="*/ 464687 h 1487914"/>
              <a:gd name="connsiteX3-21" fmla="*/ 11146976 w 12192000"/>
              <a:gd name="connsiteY3-22" fmla="*/ 187933 h 1487914"/>
              <a:gd name="connsiteX4-23" fmla="*/ 11921298 w 12192000"/>
              <a:gd name="connsiteY4-24" fmla="*/ 53786 h 1487914"/>
              <a:gd name="connsiteX5-25" fmla="*/ 12192000 w 12192000"/>
              <a:gd name="connsiteY5-26" fmla="*/ 0 h 1487914"/>
              <a:gd name="connsiteX6-27" fmla="*/ 12192000 w 12192000"/>
              <a:gd name="connsiteY6-28" fmla="*/ 1487914 h 1487914"/>
              <a:gd name="connsiteX0-29" fmla="*/ 12192000 w 12192000"/>
              <a:gd name="connsiteY0-30" fmla="*/ 1487914 h 1487914"/>
              <a:gd name="connsiteX1-31" fmla="*/ 0 w 12192000"/>
              <a:gd name="connsiteY1-32" fmla="*/ 1487914 h 1487914"/>
              <a:gd name="connsiteX2-33" fmla="*/ 0 w 12192000"/>
              <a:gd name="connsiteY2-34" fmla="*/ 464687 h 1487914"/>
              <a:gd name="connsiteX3-35" fmla="*/ 11146976 w 12192000"/>
              <a:gd name="connsiteY3-36" fmla="*/ 187933 h 1487914"/>
              <a:gd name="connsiteX4-37" fmla="*/ 11921298 w 12192000"/>
              <a:gd name="connsiteY4-38" fmla="*/ 53786 h 1487914"/>
              <a:gd name="connsiteX5-39" fmla="*/ 12192000 w 12192000"/>
              <a:gd name="connsiteY5-40" fmla="*/ 0 h 1487914"/>
              <a:gd name="connsiteX6-41" fmla="*/ 12192000 w 12192000"/>
              <a:gd name="connsiteY6-42" fmla="*/ 1487914 h 1487914"/>
              <a:gd name="connsiteX0-43" fmla="*/ 12192000 w 12366837"/>
              <a:gd name="connsiteY0-44" fmla="*/ 1560914 h 1560914"/>
              <a:gd name="connsiteX1-45" fmla="*/ 0 w 12366837"/>
              <a:gd name="connsiteY1-46" fmla="*/ 1560914 h 1560914"/>
              <a:gd name="connsiteX2-47" fmla="*/ 0 w 12366837"/>
              <a:gd name="connsiteY2-48" fmla="*/ 537687 h 1560914"/>
              <a:gd name="connsiteX3-49" fmla="*/ 11146976 w 12366837"/>
              <a:gd name="connsiteY3-50" fmla="*/ 260933 h 1560914"/>
              <a:gd name="connsiteX4-51" fmla="*/ 12192000 w 12366837"/>
              <a:gd name="connsiteY4-52" fmla="*/ 73000 h 1560914"/>
              <a:gd name="connsiteX5-53" fmla="*/ 12192000 w 12366837"/>
              <a:gd name="connsiteY5-54" fmla="*/ 1560914 h 1560914"/>
              <a:gd name="connsiteX0-55" fmla="*/ 12192000 w 12192000"/>
              <a:gd name="connsiteY0-56" fmla="*/ 1575972 h 1575972"/>
              <a:gd name="connsiteX1-57" fmla="*/ 0 w 12192000"/>
              <a:gd name="connsiteY1-58" fmla="*/ 1575972 h 1575972"/>
              <a:gd name="connsiteX2-59" fmla="*/ 0 w 12192000"/>
              <a:gd name="connsiteY2-60" fmla="*/ 552745 h 1575972"/>
              <a:gd name="connsiteX3-61" fmla="*/ 11146976 w 12192000"/>
              <a:gd name="connsiteY3-62" fmla="*/ 275991 h 1575972"/>
              <a:gd name="connsiteX4-63" fmla="*/ 12192000 w 12192000"/>
              <a:gd name="connsiteY4-64" fmla="*/ 88058 h 1575972"/>
              <a:gd name="connsiteX5-65" fmla="*/ 12192000 w 12192000"/>
              <a:gd name="connsiteY5-66" fmla="*/ 1575972 h 1575972"/>
              <a:gd name="connsiteX0-67" fmla="*/ 12192000 w 12192000"/>
              <a:gd name="connsiteY0-68" fmla="*/ 1487914 h 1487914"/>
              <a:gd name="connsiteX1-69" fmla="*/ 0 w 12192000"/>
              <a:gd name="connsiteY1-70" fmla="*/ 1487914 h 1487914"/>
              <a:gd name="connsiteX2-71" fmla="*/ 0 w 12192000"/>
              <a:gd name="connsiteY2-72" fmla="*/ 464687 h 1487914"/>
              <a:gd name="connsiteX3-73" fmla="*/ 12192000 w 12192000"/>
              <a:gd name="connsiteY3-74" fmla="*/ 0 h 1487914"/>
              <a:gd name="connsiteX4-75" fmla="*/ 12192000 w 12192000"/>
              <a:gd name="connsiteY4-76" fmla="*/ 1487914 h 1487914"/>
              <a:gd name="connsiteX0-77" fmla="*/ 12192000 w 12192000"/>
              <a:gd name="connsiteY0-78" fmla="*/ 1487914 h 1487914"/>
              <a:gd name="connsiteX1-79" fmla="*/ 0 w 12192000"/>
              <a:gd name="connsiteY1-80" fmla="*/ 1487914 h 1487914"/>
              <a:gd name="connsiteX2-81" fmla="*/ 0 w 12192000"/>
              <a:gd name="connsiteY2-82" fmla="*/ 464687 h 1487914"/>
              <a:gd name="connsiteX3-83" fmla="*/ 12192000 w 12192000"/>
              <a:gd name="connsiteY3-84" fmla="*/ 0 h 1487914"/>
              <a:gd name="connsiteX4-85" fmla="*/ 12192000 w 12192000"/>
              <a:gd name="connsiteY4-86" fmla="*/ 1487914 h 1487914"/>
              <a:gd name="connsiteX0-87" fmla="*/ 12192000 w 12192000"/>
              <a:gd name="connsiteY0-88" fmla="*/ 1487914 h 1487914"/>
              <a:gd name="connsiteX1-89" fmla="*/ 0 w 12192000"/>
              <a:gd name="connsiteY1-90" fmla="*/ 1487914 h 1487914"/>
              <a:gd name="connsiteX2-91" fmla="*/ 0 w 12192000"/>
              <a:gd name="connsiteY2-92" fmla="*/ 464687 h 1487914"/>
              <a:gd name="connsiteX3-93" fmla="*/ 12192000 w 12192000"/>
              <a:gd name="connsiteY3-94" fmla="*/ 0 h 1487914"/>
              <a:gd name="connsiteX4-95" fmla="*/ 12192000 w 12192000"/>
              <a:gd name="connsiteY4-96" fmla="*/ 1487914 h 1487914"/>
              <a:gd name="connsiteX0-97" fmla="*/ 12192000 w 12192000"/>
              <a:gd name="connsiteY0-98" fmla="*/ 1487914 h 1487914"/>
              <a:gd name="connsiteX1-99" fmla="*/ 0 w 12192000"/>
              <a:gd name="connsiteY1-100" fmla="*/ 1487914 h 1487914"/>
              <a:gd name="connsiteX2-101" fmla="*/ 0 w 12192000"/>
              <a:gd name="connsiteY2-102" fmla="*/ 464687 h 1487914"/>
              <a:gd name="connsiteX3-103" fmla="*/ 12192000 w 12192000"/>
              <a:gd name="connsiteY3-104" fmla="*/ 0 h 1487914"/>
              <a:gd name="connsiteX4-105" fmla="*/ 12192000 w 12192000"/>
              <a:gd name="connsiteY4-106" fmla="*/ 1487914 h 1487914"/>
              <a:gd name="connsiteX0-107" fmla="*/ 12192000 w 12192000"/>
              <a:gd name="connsiteY0-108" fmla="*/ 1487914 h 1487914"/>
              <a:gd name="connsiteX1-109" fmla="*/ 0 w 12192000"/>
              <a:gd name="connsiteY1-110" fmla="*/ 1487914 h 1487914"/>
              <a:gd name="connsiteX2-111" fmla="*/ 0 w 12192000"/>
              <a:gd name="connsiteY2-112" fmla="*/ 464687 h 1487914"/>
              <a:gd name="connsiteX3-113" fmla="*/ 12192000 w 12192000"/>
              <a:gd name="connsiteY3-114" fmla="*/ 0 h 1487914"/>
              <a:gd name="connsiteX4-115" fmla="*/ 12192000 w 12192000"/>
              <a:gd name="connsiteY4-116" fmla="*/ 1487914 h 1487914"/>
              <a:gd name="connsiteX0-117" fmla="*/ 12192000 w 12192000"/>
              <a:gd name="connsiteY0-118" fmla="*/ 1487914 h 1487914"/>
              <a:gd name="connsiteX1-119" fmla="*/ 0 w 12192000"/>
              <a:gd name="connsiteY1-120" fmla="*/ 1487914 h 1487914"/>
              <a:gd name="connsiteX2-121" fmla="*/ 0 w 12192000"/>
              <a:gd name="connsiteY2-122" fmla="*/ 464687 h 1487914"/>
              <a:gd name="connsiteX3-123" fmla="*/ 12192000 w 12192000"/>
              <a:gd name="connsiteY3-124" fmla="*/ 0 h 1487914"/>
              <a:gd name="connsiteX4-125" fmla="*/ 12192000 w 12192000"/>
              <a:gd name="connsiteY4-126" fmla="*/ 1487914 h 148791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1487914">
                <a:moveTo>
                  <a:pt x="12192000" y="1487914"/>
                </a:moveTo>
                <a:lnTo>
                  <a:pt x="0" y="1487914"/>
                </a:lnTo>
                <a:lnTo>
                  <a:pt x="0" y="464687"/>
                </a:lnTo>
                <a:cubicBezTo>
                  <a:pt x="1770742" y="740031"/>
                  <a:pt x="7460343" y="1105009"/>
                  <a:pt x="12192000" y="0"/>
                </a:cubicBezTo>
                <a:lnTo>
                  <a:pt x="12192000" y="1487914"/>
                </a:ln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dirty="0">
              <a:ea typeface="微软雅黑" panose="020B0503020204020204" pitchFamily="34" charset="-122"/>
            </a:endParaRPr>
          </a:p>
        </p:txBody>
      </p:sp>
      <p:grpSp>
        <p:nvGrpSpPr>
          <p:cNvPr id="9" name="组合 8"/>
          <p:cNvGrpSpPr/>
          <p:nvPr userDrawn="1"/>
        </p:nvGrpSpPr>
        <p:grpSpPr>
          <a:xfrm>
            <a:off x="1" y="6172200"/>
            <a:ext cx="12196231" cy="685800"/>
            <a:chOff x="1" y="3265418"/>
            <a:chExt cx="9143999" cy="2219421"/>
          </a:xfrm>
        </p:grpSpPr>
        <p:sp>
          <p:nvSpPr>
            <p:cNvPr id="10" name="任意多边形 14"/>
            <p:cNvSpPr/>
            <p:nvPr/>
          </p:nvSpPr>
          <p:spPr>
            <a:xfrm>
              <a:off x="1" y="3265418"/>
              <a:ext cx="9143999" cy="204113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11" name="任意多边形 17"/>
            <p:cNvSpPr/>
            <p:nvPr/>
          </p:nvSpPr>
          <p:spPr>
            <a:xfrm>
              <a:off x="1" y="3850390"/>
              <a:ext cx="9143999" cy="1634449"/>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800">
                <a:ea typeface="微软雅黑" panose="020B0503020204020204" pitchFamily="34" charset="-122"/>
              </a:endParaRPr>
            </a:p>
          </p:txBody>
        </p:sp>
      </p:grpSp>
      <p:sp>
        <p:nvSpPr>
          <p:cNvPr id="14" name="文本框 13"/>
          <p:cNvSpPr txBox="1"/>
          <p:nvPr userDrawn="1"/>
        </p:nvSpPr>
        <p:spPr>
          <a:xfrm>
            <a:off x="11387205" y="6553200"/>
            <a:ext cx="253933" cy="231946"/>
          </a:xfrm>
          <a:prstGeom prst="rect">
            <a:avLst/>
          </a:prstGeom>
          <a:noFill/>
          <a:ln>
            <a:solidFill>
              <a:schemeClr val="bg1">
                <a:lumMod val="75000"/>
              </a:schemeClr>
            </a:solidFill>
          </a:ln>
        </p:spPr>
        <p:txBody>
          <a:bodyPr wrap="none" lIns="72000" tIns="72000" rIns="72000" bIns="72000" rtlCol="0" anchor="ctr">
            <a:noAutofit/>
          </a:bodyPr>
          <a:lstStyle/>
          <a:p>
            <a:pPr algn="ctr"/>
            <a:fld id="{CE5B7511-CC96-41DE-A965-D9C44FD5C89D}" type="slidenum">
              <a:rPr lang="zh-CN" altLang="en-US" sz="800" b="1" smtClean="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fld>
            <a:endParaRPr lang="zh-CN" altLang="en-US" sz="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2" name="logo"/>
          <p:cNvPicPr/>
          <p:nvPr userDrawn="1"/>
        </p:nvPicPr>
        <p:blipFill>
          <a:blip r:embed="rId5" cstate="print">
            <a:extLst>
              <a:ext uri="{28A0092B-C50C-407E-A947-70E740481C1C}">
                <a14:useLocalDpi xmlns:a14="http://schemas.microsoft.com/office/drawing/2010/main" val="0"/>
              </a:ext>
            </a:extLst>
          </a:blip>
          <a:stretch>
            <a:fillRect/>
          </a:stretch>
        </p:blipFill>
        <p:spPr>
          <a:xfrm>
            <a:off x="11162190" y="219511"/>
            <a:ext cx="526162" cy="52616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8" Type="http://schemas.openxmlformats.org/officeDocument/2006/relationships/notesSlide" Target="../notesSlides/notesSlide12.xml"/><Relationship Id="rId7"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tags" Target="../tags/tag18.xml"/><Relationship Id="rId4" Type="http://schemas.openxmlformats.org/officeDocument/2006/relationships/tags" Target="../tags/tag17.xml"/><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image" Target="../media/image4.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image" Target="../media/image11.jpeg"/></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2.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7" Type="http://schemas.openxmlformats.org/officeDocument/2006/relationships/notesSlide" Target="../notesSlides/notesSlide3.xml"/><Relationship Id="rId6" Type="http://schemas.openxmlformats.org/officeDocument/2006/relationships/slideLayout" Target="../slideLayouts/slideLayout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1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tile tx="0" ty="0" sx="100000" sy="100000" flip="none" algn="tl"/>
        </a:blipFill>
        <a:effectLst/>
      </p:bgPr>
    </p:bg>
    <p:spTree>
      <p:nvGrpSpPr>
        <p:cNvPr id="1" name=""/>
        <p:cNvGrpSpPr/>
        <p:nvPr/>
      </p:nvGrpSpPr>
      <p:grpSpPr>
        <a:xfrm>
          <a:off x="0" y="0"/>
          <a:ext cx="0" cy="0"/>
          <a:chOff x="0" y="0"/>
          <a:chExt cx="0" cy="0"/>
        </a:xfrm>
      </p:grpSpPr>
      <p:pic>
        <p:nvPicPr>
          <p:cNvPr id="2" name="图片 1" descr="5914ED7DA3AFB67EBDD2EC260A884B96"/>
          <p:cNvPicPr>
            <a:picLocks noChangeAspect="1"/>
          </p:cNvPicPr>
          <p:nvPr/>
        </p:nvPicPr>
        <p:blipFill>
          <a:blip r:embed="rId2"/>
          <a:srcRect l="-57" t="19007" r="57" b="-152"/>
          <a:stretch>
            <a:fillRect/>
          </a:stretch>
        </p:blipFill>
        <p:spPr>
          <a:xfrm>
            <a:off x="6985" y="-66040"/>
            <a:ext cx="12185015" cy="5093970"/>
          </a:xfrm>
          <a:prstGeom prst="rect">
            <a:avLst/>
          </a:prstGeom>
        </p:spPr>
      </p:pic>
      <p:grpSp>
        <p:nvGrpSpPr>
          <p:cNvPr id="3" name="组合 2"/>
          <p:cNvGrpSpPr/>
          <p:nvPr/>
        </p:nvGrpSpPr>
        <p:grpSpPr>
          <a:xfrm>
            <a:off x="0" y="3124200"/>
            <a:ext cx="12192000" cy="3733800"/>
            <a:chOff x="0" y="3312958"/>
            <a:chExt cx="12192000" cy="3830792"/>
          </a:xfrm>
        </p:grpSpPr>
        <p:sp>
          <p:nvSpPr>
            <p:cNvPr id="23" name="任意多边形: 形状 22"/>
            <p:cNvSpPr/>
            <p:nvPr/>
          </p:nvSpPr>
          <p:spPr>
            <a:xfrm flipH="1">
              <a:off x="0" y="3312958"/>
              <a:ext cx="12192000" cy="1725442"/>
            </a:xfrm>
            <a:custGeom>
              <a:avLst/>
              <a:gdLst>
                <a:gd name="connsiteX0" fmla="*/ 12192000 w 12192000"/>
                <a:gd name="connsiteY0" fmla="*/ 1085850 h 2432050"/>
                <a:gd name="connsiteX1" fmla="*/ 12192000 w 12192000"/>
                <a:gd name="connsiteY1" fmla="*/ 921385 h 2432050"/>
                <a:gd name="connsiteX2" fmla="*/ 6939915 w 12192000"/>
                <a:gd name="connsiteY2" fmla="*/ 2085975 h 2432050"/>
                <a:gd name="connsiteX3" fmla="*/ 0 w 12192000"/>
                <a:gd name="connsiteY3" fmla="*/ 0 h 2432050"/>
                <a:gd name="connsiteX4" fmla="*/ 0 w 12192000"/>
                <a:gd name="connsiteY4" fmla="*/ 1098550 h 2432050"/>
                <a:gd name="connsiteX5" fmla="*/ 6022975 w 12192000"/>
                <a:gd name="connsiteY5" fmla="*/ 2435860 h 2432050"/>
                <a:gd name="connsiteX6" fmla="*/ 12192000 w 12192000"/>
                <a:gd name="connsiteY6" fmla="*/ 1085850 h 243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432050">
                  <a:moveTo>
                    <a:pt x="12192000" y="1085850"/>
                  </a:moveTo>
                  <a:lnTo>
                    <a:pt x="12192000" y="921385"/>
                  </a:lnTo>
                  <a:cubicBezTo>
                    <a:pt x="10547985" y="1675765"/>
                    <a:pt x="8780780" y="2085975"/>
                    <a:pt x="6939915" y="2085975"/>
                  </a:cubicBezTo>
                  <a:cubicBezTo>
                    <a:pt x="4451350" y="2085975"/>
                    <a:pt x="2096135" y="1336040"/>
                    <a:pt x="0" y="0"/>
                  </a:cubicBezTo>
                  <a:lnTo>
                    <a:pt x="0" y="1098550"/>
                  </a:lnTo>
                  <a:cubicBezTo>
                    <a:pt x="1849120" y="1959610"/>
                    <a:pt x="3884930" y="2435860"/>
                    <a:pt x="6022975" y="2435860"/>
                  </a:cubicBezTo>
                  <a:cubicBezTo>
                    <a:pt x="8217535" y="2436495"/>
                    <a:pt x="10935335" y="1819275"/>
                    <a:pt x="12192000" y="1085850"/>
                  </a:cubicBezTo>
                  <a:close/>
                </a:path>
              </a:pathLst>
            </a:custGeom>
            <a:solidFill>
              <a:schemeClr val="accent1">
                <a:alpha val="80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sp>
          <p:nvSpPr>
            <p:cNvPr id="20" name="任意多边形: 形状 19"/>
            <p:cNvSpPr/>
            <p:nvPr/>
          </p:nvSpPr>
          <p:spPr>
            <a:xfrm flipH="1">
              <a:off x="0" y="4054548"/>
              <a:ext cx="12192000" cy="3089202"/>
            </a:xfrm>
            <a:custGeom>
              <a:avLst/>
              <a:gdLst>
                <a:gd name="connsiteX0" fmla="*/ 12191368 w 12192000"/>
                <a:gd name="connsiteY0" fmla="*/ 0 h 3089202"/>
                <a:gd name="connsiteX1" fmla="*/ 12069968 w 12192000"/>
                <a:gd name="connsiteY1" fmla="*/ 48278 h 3089202"/>
                <a:gd name="connsiteX2" fmla="*/ 6022975 w 12192000"/>
                <a:gd name="connsiteY2" fmla="*/ 957527 h 3089202"/>
                <a:gd name="connsiteX3" fmla="*/ 0 w 12192000"/>
                <a:gd name="connsiteY3" fmla="*/ 8759 h 3089202"/>
                <a:gd name="connsiteX4" fmla="*/ 0 w 12192000"/>
                <a:gd name="connsiteY4" fmla="*/ 3089202 h 3089202"/>
                <a:gd name="connsiteX5" fmla="*/ 12192000 w 12192000"/>
                <a:gd name="connsiteY5" fmla="*/ 3089202 h 3089202"/>
                <a:gd name="connsiteX6" fmla="*/ 12191368 w 12192000"/>
                <a:gd name="connsiteY6" fmla="*/ 0 h 308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089202">
                  <a:moveTo>
                    <a:pt x="12191368" y="0"/>
                  </a:moveTo>
                  <a:lnTo>
                    <a:pt x="12069968" y="48278"/>
                  </a:lnTo>
                  <a:cubicBezTo>
                    <a:pt x="10765984" y="547025"/>
                    <a:pt x="8148955" y="957964"/>
                    <a:pt x="6022975" y="957527"/>
                  </a:cubicBezTo>
                  <a:cubicBezTo>
                    <a:pt x="3884930" y="957527"/>
                    <a:pt x="1849120" y="619647"/>
                    <a:pt x="0" y="8759"/>
                  </a:cubicBezTo>
                  <a:lnTo>
                    <a:pt x="0" y="3089202"/>
                  </a:lnTo>
                  <a:lnTo>
                    <a:pt x="12192000" y="3089202"/>
                  </a:lnTo>
                  <a:lnTo>
                    <a:pt x="12191368" y="0"/>
                  </a:lnTo>
                  <a:close/>
                </a:path>
              </a:pathLst>
            </a:custGeom>
            <a:solidFill>
              <a:schemeClr val="bg1"/>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grpSp>
      <p:sp>
        <p:nvSpPr>
          <p:cNvPr id="14" name="title"/>
          <p:cNvSpPr txBox="1"/>
          <p:nvPr/>
        </p:nvSpPr>
        <p:spPr>
          <a:xfrm>
            <a:off x="609599" y="5122860"/>
            <a:ext cx="11144251" cy="675640"/>
          </a:xfrm>
          <a:prstGeom prst="rect">
            <a:avLst/>
          </a:prstGeom>
          <a:solidFill>
            <a:schemeClr val="bg1">
              <a:alpha val="0"/>
            </a:schemeClr>
          </a:solidFill>
        </p:spPr>
        <p:txBody>
          <a:bodyPr wrap="squar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zh-CN" altLang="en-US" sz="3800" dirty="0">
                <a:sym typeface="微软雅黑" panose="020B0503020204020204" pitchFamily="34" charset="-122"/>
              </a:rPr>
              <a:t>组会</a:t>
            </a:r>
            <a:r>
              <a:rPr lang="zh-CN" altLang="en-US" sz="3800" dirty="0">
                <a:sym typeface="微软雅黑" panose="020B0503020204020204" pitchFamily="34" charset="-122"/>
              </a:rPr>
              <a:t>汇报</a:t>
            </a:r>
            <a:endParaRPr lang="zh-CN" altLang="en-US" sz="3800" dirty="0">
              <a:sym typeface="微软雅黑" panose="020B0503020204020204" pitchFamily="34" charset="-122"/>
            </a:endParaRPr>
          </a:p>
        </p:txBody>
      </p:sp>
      <p:pic>
        <p:nvPicPr>
          <p:cNvPr id="15" name="logo"/>
          <p:cNvPicPr/>
          <p:nvPr/>
        </p:nvPicPr>
        <p:blipFill>
          <a:blip r:embed="rId3" cstate="print">
            <a:extLst>
              <a:ext uri="{28A0092B-C50C-407E-A947-70E740481C1C}">
                <a14:useLocalDpi xmlns:a14="http://schemas.microsoft.com/office/drawing/2010/main" val="0"/>
              </a:ext>
            </a:extLst>
          </a:blip>
          <a:stretch>
            <a:fillRect/>
          </a:stretch>
        </p:blipFill>
        <p:spPr>
          <a:xfrm>
            <a:off x="10226674" y="5031920"/>
            <a:ext cx="1377951" cy="137795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534920" y="1454150"/>
            <a:ext cx="7219315" cy="426466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216150" y="984885"/>
            <a:ext cx="7605395" cy="4695825"/>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2948940" y="2157095"/>
            <a:ext cx="4064000" cy="368300"/>
          </a:xfrm>
          <a:prstGeom prst="rect">
            <a:avLst/>
          </a:prstGeom>
          <a:noFill/>
        </p:spPr>
        <p:txBody>
          <a:bodyPr wrap="square" rtlCol="0">
            <a:spAutoFit/>
          </a:bodyPr>
          <a:p>
            <a:r>
              <a:rPr lang="zh-CN" altLang="en-US"/>
              <a:t>该方法是插值加数据融合。</a:t>
            </a:r>
            <a:endParaRPr lang="zh-CN" altLang="en-US"/>
          </a:p>
        </p:txBody>
      </p:sp>
      <p:sp>
        <p:nvSpPr>
          <p:cNvPr id="3" name="文本框 2"/>
          <p:cNvSpPr txBox="1"/>
          <p:nvPr/>
        </p:nvSpPr>
        <p:spPr>
          <a:xfrm>
            <a:off x="2948940" y="3535045"/>
            <a:ext cx="4064000" cy="922020"/>
          </a:xfrm>
          <a:prstGeom prst="rect">
            <a:avLst/>
          </a:prstGeom>
          <a:noFill/>
        </p:spPr>
        <p:txBody>
          <a:bodyPr wrap="square" rtlCol="0">
            <a:spAutoFit/>
          </a:bodyPr>
          <a:p>
            <a:r>
              <a:rPr lang="zh-CN" altLang="en-US"/>
              <a:t>该实验更加偏向环境分析，而不是机器学习。</a:t>
            </a:r>
            <a:endParaRPr lang="zh-CN" altLang="en-US"/>
          </a:p>
          <a:p>
            <a:endParaRPr lang="zh-CN" altLang="en-US"/>
          </a:p>
        </p:txBody>
      </p:sp>
      <p:sp>
        <p:nvSpPr>
          <p:cNvPr id="4" name="文本框 3"/>
          <p:cNvSpPr txBox="1"/>
          <p:nvPr/>
        </p:nvSpPr>
        <p:spPr>
          <a:xfrm>
            <a:off x="673735" y="550545"/>
            <a:ext cx="4064000" cy="583565"/>
          </a:xfrm>
          <a:prstGeom prst="rect">
            <a:avLst/>
          </a:prstGeom>
          <a:noFill/>
        </p:spPr>
        <p:txBody>
          <a:bodyPr wrap="square" rtlCol="0">
            <a:spAutoFit/>
          </a:bodyPr>
          <a:p>
            <a:r>
              <a:rPr lang="zh-CN" altLang="en-US" sz="3200" b="1"/>
              <a:t>感想</a:t>
            </a:r>
            <a:endParaRPr lang="zh-CN" altLang="en-US" sz="3200" b="1"/>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0" y="0"/>
            <a:ext cx="5892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5" name="图片 4" descr="FF2C1DB406E256920624D04889C73ADA"/>
          <p:cNvPicPr>
            <a:picLocks noChangeAspect="1"/>
          </p:cNvPicPr>
          <p:nvPr/>
        </p:nvPicPr>
        <p:blipFill>
          <a:blip r:embed="rId1"/>
          <a:stretch>
            <a:fillRect/>
          </a:stretch>
        </p:blipFill>
        <p:spPr>
          <a:xfrm>
            <a:off x="0" y="1347470"/>
            <a:ext cx="5430520" cy="4181475"/>
          </a:xfrm>
          <a:prstGeom prst="rect">
            <a:avLst/>
          </a:prstGeom>
        </p:spPr>
      </p:pic>
      <p:sp>
        <p:nvSpPr>
          <p:cNvPr id="47" name="矩形 46"/>
          <p:cNvSpPr/>
          <p:nvPr/>
        </p:nvSpPr>
        <p:spPr bwMode="auto">
          <a:xfrm rot="5400000" flipV="1">
            <a:off x="1870073" y="-1870071"/>
            <a:ext cx="1238251" cy="4978398"/>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879593" y="3759200"/>
            <a:ext cx="1219201" cy="4978399"/>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379399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p:cNvSpPr/>
          <p:nvPr>
            <p:custDataLst>
              <p:tags r:id="rId2"/>
            </p:custDataLst>
          </p:nvPr>
        </p:nvSpPr>
        <p:spPr>
          <a:xfrm>
            <a:off x="7294012" y="4426465"/>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2000" b="1">
                <a:latin typeface="微软雅黑" panose="020B0503020204020204" pitchFamily="34" charset="-122"/>
                <a:ea typeface="微软雅黑" panose="020B0503020204020204" pitchFamily="34" charset="-122"/>
                <a:sym typeface="微软雅黑" panose="020B0503020204020204" pitchFamily="34" charset="-122"/>
              </a:rPr>
              <a:t>1</a:t>
            </a:r>
            <a:endParaRPr lang="en-US" altLang="zh-CN" sz="20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custDataLst>
              <p:tags r:id="rId3"/>
            </p:custDataLst>
          </p:nvPr>
        </p:nvSpPr>
        <p:spPr>
          <a:xfrm>
            <a:off x="7756816" y="4385476"/>
            <a:ext cx="3484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论文</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阅读</a:t>
            </a:r>
            <a:endPar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矩形 73"/>
          <p:cNvSpPr/>
          <p:nvPr>
            <p:custDataLst>
              <p:tags r:id="rId4"/>
            </p:custDataLst>
          </p:nvPr>
        </p:nvSpPr>
        <p:spPr>
          <a:xfrm>
            <a:off x="7294012" y="4917168"/>
            <a:ext cx="316801" cy="3168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2000" b="1">
                <a:latin typeface="微软雅黑" panose="020B0503020204020204" pitchFamily="34" charset="-122"/>
                <a:ea typeface="微软雅黑" panose="020B0503020204020204" pitchFamily="34" charset="-122"/>
                <a:sym typeface="微软雅黑" panose="020B0503020204020204" pitchFamily="34" charset="-122"/>
              </a:rPr>
              <a:t>2</a:t>
            </a:r>
            <a:endParaRPr lang="en-US" altLang="zh-CN" sz="20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custDataLst>
              <p:tags r:id="rId5"/>
            </p:custDataLst>
          </p:nvPr>
        </p:nvSpPr>
        <p:spPr>
          <a:xfrm>
            <a:off x="7756816" y="4876179"/>
            <a:ext cx="3484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l"/>
            <a:r>
              <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未来计划</a:t>
            </a:r>
            <a:endPar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文本框 23"/>
          <p:cNvSpPr txBox="1"/>
          <p:nvPr/>
        </p:nvSpPr>
        <p:spPr>
          <a:xfrm>
            <a:off x="7166392" y="3219093"/>
            <a:ext cx="3847848" cy="646331"/>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zh-CN" altLang="en-US" sz="3600" dirty="0">
                <a:sym typeface="微软雅黑" panose="020B0503020204020204" pitchFamily="34" charset="-122"/>
              </a:rPr>
              <a:t>目录 </a:t>
            </a:r>
            <a:r>
              <a:rPr lang="en-US" altLang="zh-CN" sz="3600" dirty="0">
                <a:sym typeface="微软雅黑" panose="020B0503020204020204" pitchFamily="34" charset="-122"/>
              </a:rPr>
              <a:t>| CONTENT</a:t>
            </a:r>
            <a:endParaRPr lang="en-US" altLang="zh-CN" sz="3600" dirty="0">
              <a:sym typeface="微软雅黑" panose="020B0503020204020204" pitchFamily="34" charset="-122"/>
            </a:endParaRPr>
          </a:p>
        </p:txBody>
      </p:sp>
      <p:pic>
        <p:nvPicPr>
          <p:cNvPr id="2" name="logo"/>
          <p:cNvPicPr/>
          <p:nvPr/>
        </p:nvPicPr>
        <p:blipFill>
          <a:blip r:embed="rId6" cstate="print">
            <a:extLst>
              <a:ext uri="{28A0092B-C50C-407E-A947-70E740481C1C}">
                <a14:useLocalDpi xmlns:a14="http://schemas.microsoft.com/office/drawing/2010/main" val="0"/>
              </a:ext>
            </a:extLst>
          </a:blip>
          <a:stretch>
            <a:fillRect/>
          </a:stretch>
        </p:blipFill>
        <p:spPr>
          <a:xfrm>
            <a:off x="10001703" y="597808"/>
            <a:ext cx="1332593" cy="133259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descr="6246D5450A1DBA3815F86B0BD83E3495"/>
          <p:cNvPicPr>
            <a:picLocks noChangeAspect="1"/>
          </p:cNvPicPr>
          <p:nvPr/>
        </p:nvPicPr>
        <p:blipFill>
          <a:blip r:embed="rId1"/>
          <a:srcRect t="21987"/>
          <a:stretch>
            <a:fillRect/>
          </a:stretch>
        </p:blipFill>
        <p:spPr>
          <a:xfrm>
            <a:off x="0" y="0"/>
            <a:ext cx="12192000" cy="4805680"/>
          </a:xfrm>
          <a:prstGeom prst="rect">
            <a:avLst/>
          </a:prstGeom>
        </p:spPr>
      </p:pic>
      <p:grpSp>
        <p:nvGrpSpPr>
          <p:cNvPr id="10" name="组合 9"/>
          <p:cNvGrpSpPr/>
          <p:nvPr/>
        </p:nvGrpSpPr>
        <p:grpSpPr>
          <a:xfrm>
            <a:off x="0" y="3124200"/>
            <a:ext cx="12192000" cy="3733800"/>
            <a:chOff x="0" y="3312958"/>
            <a:chExt cx="12192000" cy="3830792"/>
          </a:xfrm>
        </p:grpSpPr>
        <p:sp>
          <p:nvSpPr>
            <p:cNvPr id="12" name="任意多边形: 形状 11"/>
            <p:cNvSpPr/>
            <p:nvPr/>
          </p:nvSpPr>
          <p:spPr>
            <a:xfrm flipH="1">
              <a:off x="0" y="3312958"/>
              <a:ext cx="12192000" cy="1725442"/>
            </a:xfrm>
            <a:custGeom>
              <a:avLst/>
              <a:gdLst>
                <a:gd name="connsiteX0" fmla="*/ 12192000 w 12192000"/>
                <a:gd name="connsiteY0" fmla="*/ 1085850 h 2432050"/>
                <a:gd name="connsiteX1" fmla="*/ 12192000 w 12192000"/>
                <a:gd name="connsiteY1" fmla="*/ 921385 h 2432050"/>
                <a:gd name="connsiteX2" fmla="*/ 6939915 w 12192000"/>
                <a:gd name="connsiteY2" fmla="*/ 2085975 h 2432050"/>
                <a:gd name="connsiteX3" fmla="*/ 0 w 12192000"/>
                <a:gd name="connsiteY3" fmla="*/ 0 h 2432050"/>
                <a:gd name="connsiteX4" fmla="*/ 0 w 12192000"/>
                <a:gd name="connsiteY4" fmla="*/ 1098550 h 2432050"/>
                <a:gd name="connsiteX5" fmla="*/ 6022975 w 12192000"/>
                <a:gd name="connsiteY5" fmla="*/ 2435860 h 2432050"/>
                <a:gd name="connsiteX6" fmla="*/ 12192000 w 12192000"/>
                <a:gd name="connsiteY6" fmla="*/ 1085850 h 243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432050">
                  <a:moveTo>
                    <a:pt x="12192000" y="1085850"/>
                  </a:moveTo>
                  <a:lnTo>
                    <a:pt x="12192000" y="921385"/>
                  </a:lnTo>
                  <a:cubicBezTo>
                    <a:pt x="10547985" y="1675765"/>
                    <a:pt x="8780780" y="2085975"/>
                    <a:pt x="6939915" y="2085975"/>
                  </a:cubicBezTo>
                  <a:cubicBezTo>
                    <a:pt x="4451350" y="2085975"/>
                    <a:pt x="2096135" y="1336040"/>
                    <a:pt x="0" y="0"/>
                  </a:cubicBezTo>
                  <a:lnTo>
                    <a:pt x="0" y="1098550"/>
                  </a:lnTo>
                  <a:cubicBezTo>
                    <a:pt x="1849120" y="1959610"/>
                    <a:pt x="3884930" y="2435860"/>
                    <a:pt x="6022975" y="2435860"/>
                  </a:cubicBezTo>
                  <a:cubicBezTo>
                    <a:pt x="8217535" y="2436495"/>
                    <a:pt x="10935335" y="1819275"/>
                    <a:pt x="12192000" y="1085850"/>
                  </a:cubicBezTo>
                  <a:close/>
                </a:path>
              </a:pathLst>
            </a:custGeom>
            <a:solidFill>
              <a:schemeClr val="accent1">
                <a:alpha val="80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sp>
          <p:nvSpPr>
            <p:cNvPr id="14" name="任意多边形: 形状 13"/>
            <p:cNvSpPr/>
            <p:nvPr/>
          </p:nvSpPr>
          <p:spPr>
            <a:xfrm flipH="1">
              <a:off x="0" y="4054548"/>
              <a:ext cx="12192000" cy="3089202"/>
            </a:xfrm>
            <a:custGeom>
              <a:avLst/>
              <a:gdLst>
                <a:gd name="connsiteX0" fmla="*/ 12191368 w 12192000"/>
                <a:gd name="connsiteY0" fmla="*/ 0 h 3089202"/>
                <a:gd name="connsiteX1" fmla="*/ 12069968 w 12192000"/>
                <a:gd name="connsiteY1" fmla="*/ 48278 h 3089202"/>
                <a:gd name="connsiteX2" fmla="*/ 6022975 w 12192000"/>
                <a:gd name="connsiteY2" fmla="*/ 957527 h 3089202"/>
                <a:gd name="connsiteX3" fmla="*/ 0 w 12192000"/>
                <a:gd name="connsiteY3" fmla="*/ 8759 h 3089202"/>
                <a:gd name="connsiteX4" fmla="*/ 0 w 12192000"/>
                <a:gd name="connsiteY4" fmla="*/ 3089202 h 3089202"/>
                <a:gd name="connsiteX5" fmla="*/ 12192000 w 12192000"/>
                <a:gd name="connsiteY5" fmla="*/ 3089202 h 3089202"/>
                <a:gd name="connsiteX6" fmla="*/ 12191368 w 12192000"/>
                <a:gd name="connsiteY6" fmla="*/ 0 h 308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089202">
                  <a:moveTo>
                    <a:pt x="12191368" y="0"/>
                  </a:moveTo>
                  <a:lnTo>
                    <a:pt x="12069968" y="48278"/>
                  </a:lnTo>
                  <a:cubicBezTo>
                    <a:pt x="10765984" y="547025"/>
                    <a:pt x="8148955" y="957964"/>
                    <a:pt x="6022975" y="957527"/>
                  </a:cubicBezTo>
                  <a:cubicBezTo>
                    <a:pt x="3884930" y="957527"/>
                    <a:pt x="1849120" y="619647"/>
                    <a:pt x="0" y="8759"/>
                  </a:cubicBezTo>
                  <a:lnTo>
                    <a:pt x="0" y="3089202"/>
                  </a:lnTo>
                  <a:lnTo>
                    <a:pt x="12192000" y="3089202"/>
                  </a:lnTo>
                  <a:lnTo>
                    <a:pt x="12191368" y="0"/>
                  </a:lnTo>
                  <a:close/>
                </a:path>
              </a:pathLst>
            </a:custGeom>
            <a:solidFill>
              <a:schemeClr val="bg1"/>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grpSp>
      <p:sp>
        <p:nvSpPr>
          <p:cNvPr id="8" name="TextBox 8"/>
          <p:cNvSpPr txBox="1"/>
          <p:nvPr/>
        </p:nvSpPr>
        <p:spPr>
          <a:xfrm>
            <a:off x="9525000" y="5279901"/>
            <a:ext cx="2228139" cy="1273175"/>
          </a:xfrm>
          <a:prstGeom prst="rect">
            <a:avLst/>
          </a:prstGeom>
          <a:noFill/>
        </p:spPr>
        <p:txBody>
          <a:bodyPr wrap="square" rtlCol="0">
            <a:spAutoFit/>
          </a:bodyPr>
          <a:lstStyle/>
          <a:p>
            <a:pPr algn="r" eaLnBrk="0" hangingPunct="0">
              <a:lnSpc>
                <a:spcPct val="120000"/>
              </a:lnSpc>
            </a:pPr>
            <a:r>
              <a:rPr lang="zh-CN" altLang="en-US" sz="4000" b="1" dirty="0">
                <a:solidFill>
                  <a:schemeClr val="accent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请指正</a:t>
            </a:r>
            <a:endParaRPr lang="en-US" altLang="zh-CN" sz="4000" b="1" dirty="0">
              <a:solidFill>
                <a:schemeClr val="accent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r">
              <a:lnSpc>
                <a:spcPct val="120000"/>
              </a:lnSpc>
            </a:pPr>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Thank You</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pic>
        <p:nvPicPr>
          <p:cNvPr id="2" name="logo"/>
          <p:cNvPicPr/>
          <p:nvPr/>
        </p:nvPicPr>
        <p:blipFill>
          <a:blip r:embed="rId2" cstate="print">
            <a:extLst>
              <a:ext uri="{28A0092B-C50C-407E-A947-70E740481C1C}">
                <a14:useLocalDpi xmlns:a14="http://schemas.microsoft.com/office/drawing/2010/main" val="0"/>
              </a:ext>
            </a:extLst>
          </a:blip>
          <a:stretch>
            <a:fillRect/>
          </a:stretch>
        </p:blipFill>
        <p:spPr>
          <a:xfrm>
            <a:off x="540832" y="5659993"/>
            <a:ext cx="663281" cy="66328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 name="矩形 34"/>
          <p:cNvSpPr/>
          <p:nvPr/>
        </p:nvSpPr>
        <p:spPr bwMode="auto">
          <a:xfrm>
            <a:off x="0" y="0"/>
            <a:ext cx="5892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5" name="图片 4" descr="FF2C1DB406E256920624D04889C73ADA"/>
          <p:cNvPicPr>
            <a:picLocks noChangeAspect="1"/>
          </p:cNvPicPr>
          <p:nvPr/>
        </p:nvPicPr>
        <p:blipFill>
          <a:blip r:embed="rId1"/>
          <a:stretch>
            <a:fillRect/>
          </a:stretch>
        </p:blipFill>
        <p:spPr>
          <a:xfrm>
            <a:off x="0" y="1347470"/>
            <a:ext cx="5430520" cy="4181475"/>
          </a:xfrm>
          <a:prstGeom prst="rect">
            <a:avLst/>
          </a:prstGeom>
        </p:spPr>
      </p:pic>
      <p:sp>
        <p:nvSpPr>
          <p:cNvPr id="47" name="矩形 46"/>
          <p:cNvSpPr/>
          <p:nvPr/>
        </p:nvSpPr>
        <p:spPr bwMode="auto">
          <a:xfrm rot="5400000" flipV="1">
            <a:off x="1870073" y="-1870071"/>
            <a:ext cx="1238251" cy="4978398"/>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879593" y="3759200"/>
            <a:ext cx="1219201" cy="4978399"/>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379399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p:cNvSpPr/>
          <p:nvPr>
            <p:custDataLst>
              <p:tags r:id="rId2"/>
            </p:custDataLst>
          </p:nvPr>
        </p:nvSpPr>
        <p:spPr>
          <a:xfrm>
            <a:off x="7294012" y="4426465"/>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custDataLst>
              <p:tags r:id="rId3"/>
            </p:custDataLst>
          </p:nvPr>
        </p:nvSpPr>
        <p:spPr>
          <a:xfrm>
            <a:off x="7756816" y="4385476"/>
            <a:ext cx="1198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论文</a:t>
            </a:r>
            <a:r>
              <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阅读</a:t>
            </a:r>
            <a:endPar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矩形 73"/>
          <p:cNvSpPr/>
          <p:nvPr>
            <p:custDataLst>
              <p:tags r:id="rId4"/>
            </p:custDataLst>
          </p:nvPr>
        </p:nvSpPr>
        <p:spPr>
          <a:xfrm>
            <a:off x="7294012" y="4917168"/>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custDataLst>
              <p:tags r:id="rId5"/>
            </p:custDataLst>
          </p:nvPr>
        </p:nvSpPr>
        <p:spPr>
          <a:xfrm>
            <a:off x="7756816" y="4876179"/>
            <a:ext cx="1198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未来</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计划</a:t>
            </a:r>
            <a:endPar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文本框 23"/>
          <p:cNvSpPr txBox="1"/>
          <p:nvPr/>
        </p:nvSpPr>
        <p:spPr>
          <a:xfrm>
            <a:off x="7166392" y="3219093"/>
            <a:ext cx="3847848" cy="646331"/>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zh-CN" altLang="en-US" sz="3600" dirty="0">
                <a:sym typeface="微软雅黑" panose="020B0503020204020204" pitchFamily="34" charset="-122"/>
              </a:rPr>
              <a:t>目录 </a:t>
            </a:r>
            <a:r>
              <a:rPr lang="en-US" altLang="zh-CN" sz="3600" dirty="0">
                <a:sym typeface="微软雅黑" panose="020B0503020204020204" pitchFamily="34" charset="-122"/>
              </a:rPr>
              <a:t>| CONTENT</a:t>
            </a:r>
            <a:endParaRPr lang="en-US" altLang="zh-CN" sz="3600" dirty="0">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3345" y="2074545"/>
            <a:ext cx="11904345" cy="1151255"/>
          </a:xfrm>
        </p:spPr>
        <p:txBody>
          <a:bodyPr>
            <a:scene3d>
              <a:camera prst="orthographicFront"/>
              <a:lightRig rig="threePt" dir="t"/>
            </a:scene3d>
          </a:bodyPr>
          <a:lstStyle/>
          <a:p>
            <a:pPr algn="ctr"/>
            <a:r>
              <a:rPr lang="en-US" altLang="zh-CN" sz="2800" b="1">
                <a:solidFill>
                  <a:schemeClr val="tx1"/>
                </a:solidFill>
                <a:effectLst>
                  <a:outerShdw blurRad="38100" dist="19050" dir="2700000" algn="tl" rotWithShape="0">
                    <a:schemeClr val="dk1">
                      <a:alpha val="40000"/>
                    </a:schemeClr>
                  </a:outerShdw>
                </a:effectLst>
              </a:rPr>
              <a:t>Synergistic data fusion of multimodal AOD and air quality data </a:t>
            </a:r>
            <a:br>
              <a:rPr lang="en-US" altLang="zh-CN" sz="2800" b="1">
                <a:solidFill>
                  <a:schemeClr val="tx1"/>
                </a:solidFill>
                <a:effectLst>
                  <a:outerShdw blurRad="38100" dist="19050" dir="2700000" algn="tl" rotWithShape="0">
                    <a:schemeClr val="dk1">
                      <a:alpha val="40000"/>
                    </a:schemeClr>
                  </a:outerShdw>
                </a:effectLst>
              </a:rPr>
            </a:br>
            <a:r>
              <a:rPr lang="en-US" altLang="zh-CN" sz="2800" b="1">
                <a:solidFill>
                  <a:schemeClr val="tx1"/>
                </a:solidFill>
                <a:effectLst>
                  <a:outerShdw blurRad="38100" dist="19050" dir="2700000" algn="tl" rotWithShape="0">
                    <a:schemeClr val="dk1">
                      <a:alpha val="40000"/>
                    </a:schemeClr>
                  </a:outerShdw>
                </a:effectLst>
              </a:rPr>
              <a:t>for near real-time full coverage air pollution assessment </a:t>
            </a:r>
            <a:br>
              <a:rPr lang="en-US" altLang="zh-CN" sz="2800" b="1">
                <a:solidFill>
                  <a:schemeClr val="tx1"/>
                </a:solidFill>
                <a:effectLst>
                  <a:outerShdw blurRad="38100" dist="19050" dir="2700000" algn="tl" rotWithShape="0">
                    <a:schemeClr val="dk1">
                      <a:alpha val="40000"/>
                    </a:schemeClr>
                  </a:outerShdw>
                </a:effectLst>
              </a:rPr>
            </a:br>
            <a:endParaRPr lang="en-US" altLang="zh-CN" sz="2800" b="1">
              <a:solidFill>
                <a:schemeClr val="tx1"/>
              </a:solidFill>
              <a:effectLst>
                <a:outerShdw blurRad="38100" dist="19050" dir="2700000" algn="tl" rotWithShape="0">
                  <a:schemeClr val="dk1">
                    <a:alpha val="40000"/>
                  </a:schemeClr>
                </a:outerShdw>
              </a:effectLst>
            </a:endParaRPr>
          </a:p>
        </p:txBody>
      </p:sp>
      <p:sp>
        <p:nvSpPr>
          <p:cNvPr id="4" name="文本框 3"/>
          <p:cNvSpPr txBox="1"/>
          <p:nvPr/>
        </p:nvSpPr>
        <p:spPr>
          <a:xfrm>
            <a:off x="508635" y="4564380"/>
            <a:ext cx="6285230" cy="1014730"/>
          </a:xfrm>
          <a:prstGeom prst="rect">
            <a:avLst/>
          </a:prstGeom>
        </p:spPr>
        <p:txBody>
          <a:bodyPr wrap="square">
            <a:spAutoFit/>
          </a:bodyPr>
          <a:p>
            <a:r>
              <a:rPr lang="zh-CN" altLang="en-US" sz="2000" b="0">
                <a:solidFill>
                  <a:srgbClr val="000000"/>
                </a:solidFill>
                <a:latin typeface="Times New Roman" panose="02020603050405020304" charset="0"/>
                <a:ea typeface="宋体" panose="02010600030101010101" pitchFamily="2" charset="-122"/>
                <a:cs typeface="Times New Roman" panose="02020603050405020304" charset="0"/>
              </a:rPr>
              <a:t>《</a:t>
            </a:r>
            <a:r>
              <a:rPr lang="en-US" altLang="zh-CN" sz="2000" b="0">
                <a:solidFill>
                  <a:srgbClr val="000000"/>
                </a:solidFill>
                <a:latin typeface="Times New Roman" panose="02020603050405020304" charset="0"/>
                <a:ea typeface="宋体" panose="02010600030101010101" pitchFamily="2" charset="-122"/>
                <a:cs typeface="Times New Roman" panose="02020603050405020304" charset="0"/>
              </a:rPr>
              <a:t>Journal of Environmental Management </a:t>
            </a:r>
            <a:r>
              <a:rPr lang="zh-CN" altLang="en-US" sz="2000" b="0">
                <a:solidFill>
                  <a:srgbClr val="000000"/>
                </a:solidFill>
                <a:latin typeface="Times New Roman" panose="02020603050405020304" charset="0"/>
                <a:ea typeface="宋体" panose="02010600030101010101" pitchFamily="2" charset="-122"/>
                <a:cs typeface="Times New Roman" panose="02020603050405020304" charset="0"/>
              </a:rPr>
              <a:t>》</a:t>
            </a:r>
            <a:r>
              <a:rPr lang="en-US" altLang="zh-CN" sz="2000" b="0">
                <a:solidFill>
                  <a:srgbClr val="000000"/>
                </a:solidFill>
                <a:latin typeface="Times New Roman" panose="02020603050405020304" charset="0"/>
                <a:ea typeface="NimbusRomNo9L-Regu"/>
                <a:cs typeface="Times New Roman" panose="02020603050405020304" charset="0"/>
              </a:rPr>
              <a:t> </a:t>
            </a:r>
            <a:endParaRPr lang="en-US" altLang="zh-CN" sz="2000" b="0">
              <a:solidFill>
                <a:srgbClr val="000000"/>
              </a:solidFill>
              <a:latin typeface="Times New Roman" panose="02020603050405020304" charset="0"/>
              <a:ea typeface="NimbusRomNo9L-Regu"/>
              <a:cs typeface="Times New Roman" panose="02020603050405020304" charset="0"/>
            </a:endParaRPr>
          </a:p>
          <a:p>
            <a:pPr lvl="1"/>
            <a:r>
              <a:rPr lang="en-US" altLang="zh-CN" sz="2000" b="0">
                <a:solidFill>
                  <a:srgbClr val="000000"/>
                </a:solidFill>
                <a:latin typeface="Times New Roman" panose="02020603050405020304" charset="0"/>
                <a:ea typeface="NimbusRomNo9L-Regu"/>
                <a:cs typeface="Times New Roman" panose="02020603050405020304" charset="0"/>
              </a:rPr>
              <a:t>Ke Li </a:t>
            </a:r>
            <a:endParaRPr lang="en-US" altLang="zh-CN" sz="2000" b="0">
              <a:solidFill>
                <a:srgbClr val="000000"/>
              </a:solidFill>
              <a:latin typeface="Times New Roman" panose="02020603050405020304" charset="0"/>
              <a:ea typeface="NimbusRomNo9L-Regu"/>
              <a:cs typeface="Times New Roman" panose="02020603050405020304" charset="0"/>
            </a:endParaRPr>
          </a:p>
          <a:p>
            <a:pPr lvl="1"/>
            <a:r>
              <a:rPr lang="en-US" altLang="zh-CN" sz="2000" b="0">
                <a:solidFill>
                  <a:srgbClr val="000000"/>
                </a:solidFill>
                <a:latin typeface="Times New Roman" panose="02020603050405020304" charset="0"/>
                <a:ea typeface="NimbusRomNo9L-Regu"/>
                <a:cs typeface="Times New Roman" panose="02020603050405020304" charset="0"/>
              </a:rPr>
              <a:t>Kaixu Bai </a:t>
            </a:r>
            <a:endParaRPr lang="en-US" altLang="zh-CN" sz="2000" b="0">
              <a:solidFill>
                <a:srgbClr val="000000"/>
              </a:solidFill>
              <a:latin typeface="Times New Roman" panose="02020603050405020304" charset="0"/>
              <a:ea typeface="NimbusRomNo9L-Regu"/>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532130" y="2673350"/>
            <a:ext cx="2563495" cy="1558925"/>
          </a:xfrm>
        </p:spPr>
        <p:txBody>
          <a:bodyPr anchor="b" anchorCtr="0"/>
          <a:lstStyle/>
          <a:p>
            <a:pPr algn="ctr"/>
            <a:r>
              <a:rPr lang="zh-CN" altLang="en-US" sz="3600"/>
              <a:t>背景和</a:t>
            </a:r>
            <a:r>
              <a:rPr lang="zh-CN" altLang="en-US" sz="3600"/>
              <a:t>动机</a:t>
            </a:r>
            <a:endParaRPr lang="zh-CN" altLang="en-US" sz="3600"/>
          </a:p>
        </p:txBody>
      </p:sp>
      <p:sp>
        <p:nvSpPr>
          <p:cNvPr id="3" name="矩形 2"/>
          <p:cNvSpPr/>
          <p:nvPr>
            <p:custDataLst>
              <p:tags r:id="rId2"/>
            </p:custDataLst>
          </p:nvPr>
        </p:nvSpPr>
        <p:spPr>
          <a:xfrm>
            <a:off x="754380" y="4300855"/>
            <a:ext cx="2157095" cy="1250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schemeClr val="tx1">
                  <a:lumMod val="85000"/>
                  <a:lumOff val="1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7" name="任意多边形 6"/>
          <p:cNvSpPr/>
          <p:nvPr>
            <p:custDataLst>
              <p:tags r:id="rId3"/>
            </p:custDataLst>
          </p:nvPr>
        </p:nvSpPr>
        <p:spPr>
          <a:xfrm>
            <a:off x="1804670" y="945198"/>
            <a:ext cx="8893175" cy="4967605"/>
          </a:xfrm>
          <a:custGeom>
            <a:avLst/>
            <a:gdLst>
              <a:gd name="connsiteX0" fmla="*/ 5 w 14004"/>
              <a:gd name="connsiteY0" fmla="*/ 1622 h 7822"/>
              <a:gd name="connsiteX1" fmla="*/ 0 w 14004"/>
              <a:gd name="connsiteY1" fmla="*/ 0 h 7822"/>
              <a:gd name="connsiteX2" fmla="*/ 14004 w 14004"/>
              <a:gd name="connsiteY2" fmla="*/ 0 h 7822"/>
              <a:gd name="connsiteX3" fmla="*/ 14004 w 14004"/>
              <a:gd name="connsiteY3" fmla="*/ 7822 h 7822"/>
              <a:gd name="connsiteX4" fmla="*/ 0 w 14004"/>
              <a:gd name="connsiteY4" fmla="*/ 7822 h 7822"/>
              <a:gd name="connsiteX5" fmla="*/ 5 w 14004"/>
              <a:gd name="connsiteY5" fmla="*/ 6212 h 7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04" h="7822">
                <a:moveTo>
                  <a:pt x="5" y="1622"/>
                </a:moveTo>
                <a:lnTo>
                  <a:pt x="0" y="0"/>
                </a:lnTo>
                <a:lnTo>
                  <a:pt x="14004" y="0"/>
                </a:lnTo>
                <a:lnTo>
                  <a:pt x="14004" y="7822"/>
                </a:lnTo>
                <a:lnTo>
                  <a:pt x="0" y="7822"/>
                </a:lnTo>
                <a:lnTo>
                  <a:pt x="5" y="6212"/>
                </a:lnTo>
              </a:path>
            </a:pathLst>
          </a:custGeom>
          <a:noFill/>
          <a:ln w="1905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2520000" anchor="ctr"/>
          <a:lstStyle/>
          <a:p>
            <a:pPr indent="0" algn="just" fontAlgn="auto">
              <a:lnSpc>
                <a:spcPct val="150000"/>
              </a:lnSpc>
            </a:pPr>
            <a:endParaRPr lang="zh-CN" altLang="en-US" kern="0" spc="0" dirty="0">
              <a:ln>
                <a:noFill/>
                <a:prstDash val="sysDot"/>
              </a:ln>
              <a:solidFill>
                <a:schemeClr val="tx1">
                  <a:lumMod val="85000"/>
                  <a:lumOff val="15000"/>
                </a:schemeClr>
              </a:solidFill>
              <a:latin typeface="+mn-ea"/>
              <a:ea typeface="+mn-ea"/>
              <a:sym typeface="+mn-ea"/>
            </a:endParaRPr>
          </a:p>
        </p:txBody>
      </p:sp>
      <p:sp>
        <p:nvSpPr>
          <p:cNvPr id="4" name="文本框 3"/>
          <p:cNvSpPr txBox="1"/>
          <p:nvPr>
            <p:custDataLst>
              <p:tags r:id="rId4"/>
            </p:custDataLst>
          </p:nvPr>
        </p:nvSpPr>
        <p:spPr>
          <a:xfrm>
            <a:off x="3715385" y="1221740"/>
            <a:ext cx="6691630" cy="4405630"/>
          </a:xfrm>
          <a:prstGeom prst="rect">
            <a:avLst/>
          </a:prstGeom>
          <a:noFill/>
        </p:spPr>
        <p:txBody>
          <a:bodyPr wrap="square" rtlCol="0" anchor="ctr" anchorCtr="0">
            <a:normAutofit lnSpcReduction="10000"/>
          </a:bodyPr>
          <a:lstStyle/>
          <a:p>
            <a:pPr indent="0" fontAlgn="auto">
              <a:lnSpc>
                <a:spcPct val="150000"/>
              </a:lnSpc>
            </a:pPr>
            <a:r>
              <a:rPr lang="zh-CN" altLang="en-US" sz="2400">
                <a:sym typeface="+mn-ea"/>
              </a:rPr>
              <a:t>数据融合</a:t>
            </a:r>
            <a:r>
              <a:rPr lang="en-US" altLang="zh-CN" sz="2400">
                <a:sym typeface="+mn-ea"/>
              </a:rPr>
              <a:t> Data fusion </a:t>
            </a:r>
            <a:r>
              <a:rPr lang="en-US" altLang="zh-CN" sz="2400">
                <a:sym typeface="+mn-ea"/>
              </a:rPr>
              <a:t> </a:t>
            </a:r>
            <a:endParaRPr lang="en-US" altLang="zh-CN" sz="2400">
              <a:sym typeface="+mn-ea"/>
            </a:endParaRPr>
          </a:p>
          <a:p>
            <a:pPr indent="0" fontAlgn="auto">
              <a:lnSpc>
                <a:spcPct val="150000"/>
              </a:lnSpc>
            </a:pPr>
            <a:r>
              <a:rPr lang="zh-CN" altLang="en-US" sz="2400">
                <a:sym typeface="+mn-ea"/>
              </a:rPr>
              <a:t>气溶胶光学深度</a:t>
            </a:r>
            <a:r>
              <a:rPr lang="en-US" altLang="zh-CN" sz="2400">
                <a:sym typeface="+mn-ea"/>
              </a:rPr>
              <a:t> AOD</a:t>
            </a:r>
            <a:r>
              <a:rPr lang="zh-CN" altLang="en-US" sz="2400">
                <a:sym typeface="+mn-ea"/>
              </a:rPr>
              <a:t>      </a:t>
            </a:r>
            <a:endParaRPr lang="zh-CN" altLang="en-US" sz="2400"/>
          </a:p>
          <a:p>
            <a:pPr indent="0" fontAlgn="auto">
              <a:lnSpc>
                <a:spcPct val="150000"/>
              </a:lnSpc>
            </a:pPr>
            <a:endParaRPr lang="en-US" altLang="zh-CN" sz="2400"/>
          </a:p>
          <a:p>
            <a:pPr indent="0" algn="l" fontAlgn="auto">
              <a:lnSpc>
                <a:spcPct val="150000"/>
              </a:lnSpc>
            </a:pPr>
            <a:r>
              <a:rPr lang="en-US" altLang="zh-CN" sz="2400" dirty="0">
                <a:sym typeface="+mn-ea"/>
              </a:rPr>
              <a:t>1.</a:t>
            </a:r>
            <a:r>
              <a:rPr lang="zh-CN" altLang="en-US" sz="2400"/>
              <a:t>卫星气溶胶光学厚度（</a:t>
            </a:r>
            <a:r>
              <a:rPr lang="en-US" altLang="zh-CN" sz="2400"/>
              <a:t>AOD</a:t>
            </a:r>
            <a:r>
              <a:rPr lang="zh-CN" altLang="en-US" sz="2400"/>
              <a:t>）数据存在大量数据缺口。</a:t>
            </a:r>
            <a:endParaRPr lang="zh-CN" altLang="en-US" sz="2400"/>
          </a:p>
          <a:p>
            <a:pPr indent="0" algn="l" fontAlgn="auto">
              <a:lnSpc>
                <a:spcPct val="150000"/>
              </a:lnSpc>
            </a:pPr>
            <a:r>
              <a:rPr lang="en-US" altLang="zh-CN" sz="2400"/>
              <a:t>2.</a:t>
            </a:r>
            <a:r>
              <a:rPr lang="zh-CN" altLang="en-US" sz="2400"/>
              <a:t>现有插值、回归或机器学习方法在填补数据缺口时，因时空异质性、多源数据偏差及缺乏辅助变量，导致重建误差较大。</a:t>
            </a:r>
            <a:endParaRPr lang="zh-CN" altLang="en-US" sz="2400"/>
          </a:p>
        </p:txBody>
      </p:sp>
    </p:spTree>
    <p:custDataLst>
      <p:tags r:id="rId5"/>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mn-cs"/>
                <a:sym typeface="微软雅黑" panose="020B0503020204020204" pitchFamily="34" charset="-122"/>
              </a:rPr>
              <a:t>数据集</a:t>
            </a:r>
            <a:endPar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mn-cs"/>
              <a:sym typeface="微软雅黑" panose="020B0503020204020204" pitchFamily="34" charset="-122"/>
            </a:endParaRPr>
          </a:p>
        </p:txBody>
      </p:sp>
      <p:graphicFrame>
        <p:nvGraphicFramePr>
          <p:cNvPr id="2" name="表格 1"/>
          <p:cNvGraphicFramePr/>
          <p:nvPr>
            <p:custDataLst>
              <p:tags r:id="rId1"/>
            </p:custDataLst>
          </p:nvPr>
        </p:nvGraphicFramePr>
        <p:xfrm>
          <a:off x="1551305" y="499110"/>
          <a:ext cx="8174355" cy="6111875"/>
        </p:xfrm>
        <a:graphic>
          <a:graphicData uri="http://schemas.openxmlformats.org/drawingml/2006/table">
            <a:tbl>
              <a:tblPr/>
              <a:tblGrid>
                <a:gridCol w="2724785"/>
                <a:gridCol w="2724785"/>
                <a:gridCol w="2724785"/>
              </a:tblGrid>
              <a:tr h="304800">
                <a:tc>
                  <a:txBody>
                    <a:bodyPr/>
                    <a:p>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Dataset</a:t>
                      </a:r>
                      <a:r>
                        <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rPr>
                        <a:t>（数据集名称）</a:t>
                      </a:r>
                      <a:endPar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Primary data sources</a:t>
                      </a:r>
                      <a:r>
                        <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rPr>
                        <a:t>（主要数据源）</a:t>
                      </a:r>
                      <a:endPar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Descriptions</a:t>
                      </a:r>
                      <a:r>
                        <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rPr>
                        <a:t>（描述）</a:t>
                      </a:r>
                      <a:endPar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1001395">
                <a:tc>
                  <a:txBody>
                    <a:bodyPr/>
                    <a:p>
                      <a:pPr marL="0" indent="0">
                        <a:spcBef>
                          <a:spcPts val="500"/>
                        </a:spcBef>
                        <a:spcAft>
                          <a:spcPts val="500"/>
                        </a:spcAft>
                      </a:pPr>
                      <a:r>
                        <a:rPr lang="en-US" altLang="zh-CN" sz="1400" b="1" i="0">
                          <a:solidFill>
                            <a:srgbClr val="FF0000"/>
                          </a:solidFill>
                          <a:latin typeface="宋体" panose="02010600030101010101" pitchFamily="2" charset="-122"/>
                          <a:ea typeface="宋体" panose="02010600030101010101" pitchFamily="2" charset="-122"/>
                        </a:rPr>
                        <a:t>AOD_OBS</a:t>
                      </a:r>
                      <a:endParaRPr lang="en-US" altLang="zh-CN" sz="1400" b="1" i="0">
                        <a:solidFill>
                          <a:srgbClr val="FF0000"/>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marL="0" indent="0">
                        <a:spcBef>
                          <a:spcPts val="500"/>
                        </a:spcBef>
                        <a:spcAft>
                          <a:spcPts val="500"/>
                        </a:spcAft>
                      </a:pP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AOD_AERONET</a:t>
                      </a:r>
                      <a:r>
                        <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AOD_SONET</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基于地面站点（</a:t>
                      </a:r>
                      <a:r>
                        <a:rPr lang="en-US" altLang="zh-CN" sz="1000" b="1" i="0">
                          <a:solidFill>
                            <a:srgbClr val="FF0000"/>
                          </a:solidFill>
                          <a:latin typeface="宋体" panose="02010600030101010101" pitchFamily="2" charset="-122"/>
                          <a:ea typeface="宋体" panose="02010600030101010101" pitchFamily="2" charset="-122"/>
                          <a:cs typeface="宋体" panose="02010600030101010101" pitchFamily="2" charset="-122"/>
                        </a:rPr>
                        <a:t>AERONET </a:t>
                      </a:r>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和 </a:t>
                      </a:r>
                      <a:r>
                        <a:rPr lang="en-US" altLang="zh-CN" sz="1000" b="1" i="0">
                          <a:solidFill>
                            <a:srgbClr val="FF0000"/>
                          </a:solidFill>
                          <a:latin typeface="宋体" panose="02010600030101010101" pitchFamily="2" charset="-122"/>
                          <a:ea typeface="宋体" panose="02010600030101010101" pitchFamily="2" charset="-122"/>
                          <a:cs typeface="宋体" panose="02010600030101010101" pitchFamily="2" charset="-122"/>
                        </a:rPr>
                        <a:t>SONET</a:t>
                      </a:r>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）实测的 </a:t>
                      </a:r>
                      <a:r>
                        <a:rPr lang="en-US" altLang="zh-CN" sz="1000" b="1" i="0">
                          <a:solidFill>
                            <a:srgbClr val="FF0000"/>
                          </a:solidFill>
                          <a:latin typeface="宋体" panose="02010600030101010101" pitchFamily="2" charset="-122"/>
                          <a:ea typeface="宋体" panose="02010600030101010101" pitchFamily="2" charset="-122"/>
                          <a:cs typeface="宋体" panose="02010600030101010101" pitchFamily="2" charset="-122"/>
                        </a:rPr>
                        <a:t>AOD </a:t>
                      </a:r>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数据。</a:t>
                      </a:r>
                      <a:endPar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365760">
                <a:tc>
                  <a:txBody>
                    <a:bodyPr/>
                    <a:p>
                      <a:pPr marL="0" indent="0">
                        <a:spcBef>
                          <a:spcPts val="500"/>
                        </a:spcBef>
                        <a:spcAft>
                          <a:spcPts val="500"/>
                        </a:spcAft>
                      </a:pPr>
                      <a:r>
                        <a:rPr lang="en-US" altLang="zh-CN" sz="1400" b="1" i="0">
                          <a:solidFill>
                            <a:srgbClr val="222222"/>
                          </a:solidFill>
                          <a:latin typeface="宋体" panose="02010600030101010101" pitchFamily="2" charset="-122"/>
                          <a:ea typeface="宋体" panose="02010600030101010101" pitchFamily="2" charset="-122"/>
                        </a:rPr>
                        <a:t>AOD_M2</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MERRA-2 AOD</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rPr>
                        <a:t>来自 </a:t>
                      </a: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MERRA-2 </a:t>
                      </a:r>
                      <a:r>
                        <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rPr>
                        <a:t>再分析模型的 </a:t>
                      </a: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 </a:t>
                      </a:r>
                      <a:r>
                        <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rPr>
                        <a:t>数据。</a:t>
                      </a:r>
                      <a:endParaRPr lang="zh-CN" altLang="en-US" sz="10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708025">
                <a:tc>
                  <a:txBody>
                    <a:bodyPr/>
                    <a:p>
                      <a:pPr marL="0" indent="0">
                        <a:spcBef>
                          <a:spcPts val="500"/>
                        </a:spcBef>
                        <a:spcAft>
                          <a:spcPts val="500"/>
                        </a:spcAft>
                      </a:pPr>
                      <a:r>
                        <a:rPr lang="en-US" altLang="zh-CN" sz="1400" b="1">
                          <a:solidFill>
                            <a:srgbClr val="FF0000"/>
                          </a:solidFill>
                          <a:latin typeface="宋体" panose="02010600030101010101" pitchFamily="2" charset="-122"/>
                          <a:ea typeface="宋体" panose="02010600030101010101" pitchFamily="2" charset="-122"/>
                          <a:sym typeface="+mn-ea"/>
                        </a:rPr>
                        <a:t>AOD_H8</a:t>
                      </a:r>
                      <a:endParaRPr lang="en-US" altLang="zh-CN" sz="1400" b="1" i="0">
                        <a:solidFill>
                          <a:srgbClr val="FF0000"/>
                        </a:solidFill>
                        <a:latin typeface="宋体" panose="02010600030101010101" pitchFamily="2" charset="-122"/>
                        <a:ea typeface="宋体" panose="02010600030101010101" pitchFamily="2" charset="-122"/>
                        <a:sym typeface="+mn-ea"/>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Himawari-8 AOD</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基于 </a:t>
                      </a:r>
                      <a:r>
                        <a:rPr lang="en-US" altLang="zh-CN" sz="1000" b="1" i="0">
                          <a:solidFill>
                            <a:srgbClr val="FF0000"/>
                          </a:solidFill>
                          <a:latin typeface="宋体" panose="02010600030101010101" pitchFamily="2" charset="-122"/>
                          <a:ea typeface="宋体" panose="02010600030101010101" pitchFamily="2" charset="-122"/>
                          <a:cs typeface="宋体" panose="02010600030101010101" pitchFamily="2" charset="-122"/>
                        </a:rPr>
                        <a:t>Himawari-8 </a:t>
                      </a:r>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卫星观测反演的 </a:t>
                      </a:r>
                      <a:r>
                        <a:rPr lang="en-US" altLang="zh-CN" sz="1000" b="1" i="0">
                          <a:solidFill>
                            <a:srgbClr val="FF0000"/>
                          </a:solidFill>
                          <a:latin typeface="宋体" panose="02010600030101010101" pitchFamily="2" charset="-122"/>
                          <a:ea typeface="宋体" panose="02010600030101010101" pitchFamily="2" charset="-122"/>
                          <a:cs typeface="宋体" panose="02010600030101010101" pitchFamily="2" charset="-122"/>
                        </a:rPr>
                        <a:t>AOD </a:t>
                      </a:r>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数据。</a:t>
                      </a:r>
                      <a:endPar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1245870">
                <a:tc>
                  <a:txBody>
                    <a:bodyPr/>
                    <a:p>
                      <a:pPr marL="0" indent="0">
                        <a:spcBef>
                          <a:spcPts val="500"/>
                        </a:spcBef>
                        <a:spcAft>
                          <a:spcPts val="500"/>
                        </a:spcAft>
                      </a:pPr>
                      <a:r>
                        <a:rPr lang="en-US" altLang="zh-CN" sz="1400" b="1">
                          <a:solidFill>
                            <a:srgbClr val="FF0000"/>
                          </a:solidFill>
                          <a:latin typeface="宋体" panose="02010600030101010101" pitchFamily="2" charset="-122"/>
                          <a:ea typeface="宋体" panose="02010600030101010101" pitchFamily="2" charset="-122"/>
                          <a:sym typeface="+mn-ea"/>
                        </a:rPr>
                        <a:t>AOD_PM</a:t>
                      </a:r>
                      <a:endParaRPr lang="en-US" altLang="zh-CN" sz="1400" b="1" i="0">
                        <a:solidFill>
                          <a:srgbClr val="FF0000"/>
                        </a:solidFill>
                        <a:latin typeface="宋体" panose="02010600030101010101" pitchFamily="2" charset="-122"/>
                        <a:ea typeface="宋体" panose="02010600030101010101" pitchFamily="2" charset="-122"/>
                      </a:endParaRPr>
                    </a:p>
                    <a:p>
                      <a:pPr marL="0" indent="0">
                        <a:spcBef>
                          <a:spcPts val="500"/>
                        </a:spcBef>
                        <a:spcAft>
                          <a:spcPts val="500"/>
                        </a:spcAft>
                      </a:pPr>
                      <a:endParaRPr lang="en-US" altLang="zh-CN" sz="1400" b="1" i="0">
                        <a:solidFill>
                          <a:srgbClr val="FF0000"/>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PM₂.₅</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PM₁₀</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NO₂</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SO₂</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通过颗粒物（</a:t>
                      </a:r>
                      <a:r>
                        <a:rPr lang="en-US" altLang="zh-CN" sz="1000" b="1" i="0">
                          <a:solidFill>
                            <a:srgbClr val="FF0000"/>
                          </a:solidFill>
                          <a:latin typeface="宋体" panose="02010600030101010101" pitchFamily="2" charset="-122"/>
                          <a:ea typeface="宋体" panose="02010600030101010101" pitchFamily="2" charset="-122"/>
                          <a:cs typeface="宋体" panose="02010600030101010101" pitchFamily="2" charset="-122"/>
                        </a:rPr>
                        <a:t>PM2.5</a:t>
                      </a:r>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a:t>
                      </a:r>
                      <a:r>
                        <a:rPr lang="en-US" altLang="zh-CN" sz="1000" b="1" i="0">
                          <a:solidFill>
                            <a:srgbClr val="FF0000"/>
                          </a:solidFill>
                          <a:latin typeface="宋体" panose="02010600030101010101" pitchFamily="2" charset="-122"/>
                          <a:ea typeface="宋体" panose="02010600030101010101" pitchFamily="2" charset="-122"/>
                          <a:cs typeface="宋体" panose="02010600030101010101" pitchFamily="2" charset="-122"/>
                        </a:rPr>
                        <a:t>PM10</a:t>
                      </a:r>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等）浓度估算的 </a:t>
                      </a:r>
                      <a:r>
                        <a:rPr lang="en-US" altLang="zh-CN" sz="1000" b="1" i="0">
                          <a:solidFill>
                            <a:srgbClr val="FF0000"/>
                          </a:solidFill>
                          <a:latin typeface="宋体" panose="02010600030101010101" pitchFamily="2" charset="-122"/>
                          <a:ea typeface="宋体" panose="02010600030101010101" pitchFamily="2" charset="-122"/>
                          <a:cs typeface="宋体" panose="02010600030101010101" pitchFamily="2" charset="-122"/>
                        </a:rPr>
                        <a:t>AOD </a:t>
                      </a:r>
                      <a:r>
                        <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rPr>
                        <a:t>数据。</a:t>
                      </a:r>
                      <a:endParaRPr lang="zh-CN" altLang="en-US" sz="1000" b="1" i="0">
                        <a:solidFill>
                          <a:srgbClr val="FF0000"/>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396240">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rPr>
                        <a:t>AOD_EOF</a:t>
                      </a:r>
                      <a:endParaRPr lang="en-US" altLang="zh-CN" sz="1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rPr>
                        <a:t>AOD_H8</a:t>
                      </a:r>
                      <a:endParaRPr lang="en-US" altLang="zh-CN" sz="1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基于 </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Himawari-8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的 </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数据，利用经验正交函数（</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EOF</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）方法填</a:t>
                      </a:r>
                      <a:r>
                        <a:rPr lang="zh-CN" altLang="en-US" sz="800" b="1" i="0">
                          <a:solidFill>
                            <a:srgbClr val="FF0000"/>
                          </a:solidFill>
                          <a:latin typeface="宋体" panose="02010600030101010101" pitchFamily="2" charset="-122"/>
                          <a:ea typeface="宋体" panose="02010600030101010101" pitchFamily="2" charset="-122"/>
                          <a:cs typeface="宋体" panose="02010600030101010101" pitchFamily="2" charset="-122"/>
                        </a:rPr>
                        <a:t>补缺口后的 </a:t>
                      </a:r>
                      <a:r>
                        <a:rPr lang="en-US" altLang="zh-CN" sz="800" b="1" i="0">
                          <a:solidFill>
                            <a:srgbClr val="FF0000"/>
                          </a:solidFill>
                          <a:latin typeface="宋体" panose="02010600030101010101" pitchFamily="2" charset="-122"/>
                          <a:ea typeface="宋体" panose="02010600030101010101" pitchFamily="2" charset="-122"/>
                          <a:cs typeface="宋体" panose="02010600030101010101" pitchFamily="2" charset="-122"/>
                        </a:rPr>
                        <a:t>AOD</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endPar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383540">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rPr>
                        <a:t>AOD_MH</a:t>
                      </a:r>
                      <a:endParaRPr lang="en-US" altLang="zh-CN" sz="1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AOD_H8</a:t>
                      </a:r>
                      <a:endPar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800" b="1" i="0">
                          <a:solidFill>
                            <a:srgbClr val="FF0000"/>
                          </a:solidFill>
                          <a:latin typeface="宋体" panose="02010600030101010101" pitchFamily="2" charset="-122"/>
                          <a:ea typeface="宋体" panose="02010600030101010101" pitchFamily="2" charset="-122"/>
                          <a:cs typeface="宋体" panose="02010600030101010101" pitchFamily="2" charset="-122"/>
                        </a:rPr>
                        <a:t>融合</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MERRA-2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数据）与</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AOD_H8</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的 </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产品。</a:t>
                      </a:r>
                      <a:endPar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379095">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rPr>
                        <a:t>AOD_ME</a:t>
                      </a:r>
                      <a:endParaRPr lang="en-US" altLang="zh-CN" sz="1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AOD_EOF</a:t>
                      </a:r>
                      <a:endPar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800" b="1" i="0">
                          <a:solidFill>
                            <a:srgbClr val="FF0000"/>
                          </a:solidFill>
                          <a:latin typeface="宋体" panose="02010600030101010101" pitchFamily="2" charset="-122"/>
                          <a:ea typeface="宋体" panose="02010600030101010101" pitchFamily="2" charset="-122"/>
                          <a:cs typeface="宋体" panose="02010600030101010101" pitchFamily="2" charset="-122"/>
                        </a:rPr>
                        <a:t>融合</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与</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AOD_EOF</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EOF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填补后数据）的 </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产品。</a:t>
                      </a:r>
                      <a:endPar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383540">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rPr>
                        <a:t>AOD_MEP</a:t>
                      </a:r>
                      <a:endParaRPr lang="en-US" altLang="zh-CN" sz="1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AOD_EOF</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AOD_PM</a:t>
                      </a:r>
                      <a:endPar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800" b="1" i="0">
                          <a:solidFill>
                            <a:srgbClr val="FF0000"/>
                          </a:solidFill>
                          <a:latin typeface="宋体" panose="02010600030101010101" pitchFamily="2" charset="-122"/>
                          <a:ea typeface="宋体" panose="02010600030101010101" pitchFamily="2" charset="-122"/>
                          <a:cs typeface="宋体" panose="02010600030101010101" pitchFamily="2" charset="-122"/>
                        </a:rPr>
                        <a:t>融合</a:t>
                      </a:r>
                      <a:r>
                        <a:rPr lang="en-US" altLang="zh-CN" sz="800" b="1" i="0">
                          <a:solidFill>
                            <a:srgbClr val="FF0000"/>
                          </a:solidFill>
                          <a:latin typeface="宋体" panose="02010600030101010101" pitchFamily="2" charset="-122"/>
                          <a:ea typeface="宋体" panose="02010600030101010101" pitchFamily="2" charset="-122"/>
                          <a:cs typeface="宋体" panose="02010600030101010101" pitchFamily="2" charset="-122"/>
                        </a:rPr>
                        <a:t>A</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AOD_EOF</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和</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AOD_PM</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的 </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数据。</a:t>
                      </a:r>
                      <a:endPar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471805">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rPr>
                        <a:t>AOD_MH\_DBN</a:t>
                      </a:r>
                      <a:endParaRPr lang="en-US" altLang="zh-CN" sz="1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AOD_H8</a:t>
                      </a:r>
                      <a:endPar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以</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AOD_H8</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为学习目标，利用深度信念网络（</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DBN</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）对</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降尺度处理的 </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数据。</a:t>
                      </a:r>
                      <a:endPar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471805">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rPr>
                        <a:t>AOD_MHO\_DBN</a:t>
                      </a:r>
                      <a:endParaRPr lang="en-US" altLang="zh-CN" sz="1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marL="0" indent="0">
                        <a:spcBef>
                          <a:spcPts val="500"/>
                        </a:spcBef>
                        <a:spcAft>
                          <a:spcPts val="500"/>
                        </a:spcAft>
                      </a:pP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AOD_H8</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rPr>
                        <a:t>AOD_OBS</a:t>
                      </a:r>
                      <a:endParaRPr lang="en-US" altLang="zh-CN" sz="10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以</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AOD_H8</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和</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AOD_OBS</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为学习目标，利用 </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DBN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对</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AOD_M2</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降尺度处理的 </a:t>
                      </a:r>
                      <a:r>
                        <a:rPr lang="en-US" altLang="zh-CN" sz="800" b="1" i="0">
                          <a:solidFill>
                            <a:srgbClr val="222222"/>
                          </a:solidFill>
                          <a:latin typeface="宋体" panose="02010600030101010101" pitchFamily="2" charset="-122"/>
                          <a:ea typeface="宋体" panose="02010600030101010101" pitchFamily="2" charset="-122"/>
                          <a:cs typeface="宋体" panose="02010600030101010101" pitchFamily="2" charset="-122"/>
                        </a:rPr>
                        <a:t>AOD </a:t>
                      </a:r>
                      <a:r>
                        <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rPr>
                        <a:t>数据。</a:t>
                      </a:r>
                      <a:endParaRPr lang="zh-CN" altLang="en-US" sz="8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914015" y="856615"/>
            <a:ext cx="5908675" cy="5790565"/>
          </a:xfrm>
          <a:prstGeom prst="rect">
            <a:avLst/>
          </a:prstGeom>
        </p:spPr>
      </p:pic>
      <p:sp>
        <p:nvSpPr>
          <p:cNvPr id="3" name="文本框 2"/>
          <p:cNvSpPr txBox="1"/>
          <p:nvPr/>
        </p:nvSpPr>
        <p:spPr>
          <a:xfrm>
            <a:off x="387985" y="177800"/>
            <a:ext cx="7080250" cy="583565"/>
          </a:xfrm>
          <a:prstGeom prst="rect">
            <a:avLst/>
          </a:prstGeom>
          <a:noFill/>
        </p:spPr>
        <p:txBody>
          <a:bodyPr wrap="square" rtlCol="0">
            <a:spAutoFit/>
          </a:bodyPr>
          <a:p>
            <a:r>
              <a:rPr lang="en-US" altLang="zh-CN" sz="3200" b="1"/>
              <a:t>Full coverage AOD mapping approach </a:t>
            </a:r>
            <a:endParaRPr lang="en-US" altLang="zh-CN" sz="3200" b="1"/>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477010" y="737235"/>
            <a:ext cx="9237980" cy="538353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022350" y="1889125"/>
            <a:ext cx="10147300" cy="307975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2606675" y="466725"/>
            <a:ext cx="6978650" cy="5924550"/>
          </a:xfrm>
          <a:prstGeom prst="rect">
            <a:avLst/>
          </a:prstGeom>
        </p:spPr>
      </p:pic>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1"/>
  <p:tag name="KSO_WM_TEMPLATE_CATEGORY" val="custom"/>
  <p:tag name="KSO_WM_TEMPLATE_INDEX" val="20238441"/>
  <p:tag name="KSO_WM_UNIT_LAYERLEVEL" val="1"/>
  <p:tag name="KSO_WM_TAG_VERSION" val="3.0"/>
  <p:tag name="KSO_WM_BEAUTIFY_FLAG" val="#wm#"/>
  <p:tag name="KSO_WM_UNIT_TYPE" val="i"/>
  <p:tag name="KSO_WM_UNIT_INDEX"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2"/>
  <p:tag name="KSO_WM_TEMPLATE_CATEGORY" val="custom"/>
  <p:tag name="KSO_WM_TEMPLATE_INDEX" val="20238441"/>
  <p:tag name="KSO_WM_UNIT_LAYERLEVEL" val="1"/>
  <p:tag name="KSO_WM_TAG_VERSION" val="3.0"/>
  <p:tag name="KSO_WM_BEAUTIFY_FLAG" val="#wm#"/>
  <p:tag name="KSO_WM_UNIT_TYPE" val="i"/>
  <p:tag name="KSO_WM_UNIT_INDEX" val="2"/>
</p:tagLst>
</file>

<file path=ppt/tags/tag12.xml><?xml version="1.0" encoding="utf-8"?>
<p:tagLst xmlns:p="http://schemas.openxmlformats.org/presentationml/2006/main">
  <p:tag name="KSO_WM_UNIT_SUBTYPE" val="a"/>
  <p:tag name="KSO_WM_UNIT_TEXT_LAYER_COUNT" val="1"/>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custom20238441_1*f*1"/>
  <p:tag name="KSO_WM_TEMPLATE_CATEGORY" val="custom"/>
  <p:tag name="KSO_WM_TEMPLATE_INDEX" val="20238441"/>
  <p:tag name="KSO_WM_UNIT_LAYERLEVEL" val="1"/>
  <p:tag name="KSO_WM_TAG_VERSION" val="3.0"/>
  <p:tag name="KSO_WM_BEAUTIFY_FLAG" val="#wm#"/>
  <p:tag name="KSO_WM_UNIT_TEXT_TYPE" val="1"/>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
</p:tagLst>
</file>

<file path=ppt/tags/tag13.xml><?xml version="1.0" encoding="utf-8"?>
<p:tagLst xmlns:p="http://schemas.openxmlformats.org/presentationml/2006/main">
  <p:tag name="KSO_WM_SLIDE_ID" val="custom20238441_1"/>
  <p:tag name="KSO_WM_TEMPLATE_SUBCATEGORY" val="0"/>
  <p:tag name="KSO_WM_TEMPLATE_MASTER_TYPE" val="0"/>
  <p:tag name="KSO_WM_TEMPLATE_COLOR_TYPE" val="0"/>
  <p:tag name="KSO_WM_SLIDE_TYPE" val="text"/>
  <p:tag name="KSO_WM_SLIDE_SUBTYPE" val="picTxt"/>
  <p:tag name="KSO_WM_SLIDE_ITEM_CNT" val="0"/>
  <p:tag name="KSO_WM_SLIDE_INDEX" val="1"/>
  <p:tag name="KSO_WM_SLIDE_SIZE" val="801*391"/>
  <p:tag name="KSO_WM_SLIDE_POSITION" val="41*74"/>
  <p:tag name="KSO_WM_TAG_VERSION" val="3.0"/>
  <p:tag name="KSO_WM_BEAUTIFY_FLAG" val="#wm#"/>
  <p:tag name="KSO_WM_TEMPLATE_CATEGORY" val="custom"/>
  <p:tag name="KSO_WM_TEMPLATE_INDEX" val="20238441"/>
  <p:tag name="KSO_WM_SLIDE_LAYOUT" val="a_f"/>
  <p:tag name="KSO_WM_SLIDE_LAYOUT_CNT" val="1_1"/>
</p:tagLst>
</file>

<file path=ppt/tags/tag14.xml><?xml version="1.0" encoding="utf-8"?>
<p:tagLst xmlns:p="http://schemas.openxmlformats.org/presentationml/2006/main">
  <p:tag name="TABLE_ENDDRAG_ORIGIN_RECT" val="643*476"/>
  <p:tag name="TABLE_ENDDRAG_RECT" val="122*39*643*476"/>
</p:tagLst>
</file>

<file path=ppt/tags/tag15.xml><?xml version="1.0" encoding="utf-8"?>
<p:tagLst xmlns:p="http://schemas.openxmlformats.org/presentationml/2006/main">
  <p:tag name="KSO_WM_DIAGRAM_VIRTUALLY_FRAME" val="{&quot;height&quot;:147.41905511811032,&quot;left&quot;:573.531653543307,&quot;top&quot;:345.2607086614173,&quot;width&quot;:318.86834645669296}"/>
</p:tagLst>
</file>

<file path=ppt/tags/tag16.xml><?xml version="1.0" encoding="utf-8"?>
<p:tagLst xmlns:p="http://schemas.openxmlformats.org/presentationml/2006/main">
  <p:tag name="KSO_WM_DIAGRAM_VIRTUALLY_FRAME" val="{&quot;height&quot;:147.41905511811032,&quot;left&quot;:573.531653543307,&quot;top&quot;:345.2607086614173,&quot;width&quot;:318.86834645669296}"/>
</p:tagLst>
</file>

<file path=ppt/tags/tag17.xml><?xml version="1.0" encoding="utf-8"?>
<p:tagLst xmlns:p="http://schemas.openxmlformats.org/presentationml/2006/main">
  <p:tag name="KSO_WM_DIAGRAM_VIRTUALLY_FRAME" val="{&quot;height&quot;:147.41905511811032,&quot;left&quot;:573.531653543307,&quot;top&quot;:345.2607086614173,&quot;width&quot;:318.86834645669296}"/>
</p:tagLst>
</file>

<file path=ppt/tags/tag18.xml><?xml version="1.0" encoding="utf-8"?>
<p:tagLst xmlns:p="http://schemas.openxmlformats.org/presentationml/2006/main">
  <p:tag name="KSO_WM_DIAGRAM_VIRTUALLY_FRAME" val="{&quot;height&quot;:147.41905511811032,&quot;left&quot;:573.531653543307,&quot;top&quot;:345.2607086614173,&quot;width&quot;:318.86834645669296}"/>
</p:tagLst>
</file>

<file path=ppt/tags/tag19.xml><?xml version="1.0" encoding="utf-8"?>
<p:tagLst xmlns:p="http://schemas.openxmlformats.org/presentationml/2006/main">
  <p:tag name="commondata" val="eyJoZGlkIjoiNmVlYjdjMDI5ZGY2NGEyYzg2YjE5OTBhOTI0MzJlODEifQ=="/>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p="http://schemas.openxmlformats.org/presentationml/2006/main">
  <p:tag name="KSO_WM_DIAGRAM_VIRTUALLY_FRAME" val="{&quot;height&quot;:157.0666929133859,&quot;left&quot;:574.3316535433071,&quot;top&quot;:335.61307086614175,&quot;width&quot;:313.52094488188976}"/>
</p:tagLst>
</file>

<file path=ppt/tags/tag6.xml><?xml version="1.0" encoding="utf-8"?>
<p:tagLst xmlns:p="http://schemas.openxmlformats.org/presentationml/2006/main">
  <p:tag name="KSO_WM_DIAGRAM_VIRTUALLY_FRAME" val="{&quot;height&quot;:157.0666929133859,&quot;left&quot;:574.3316535433071,&quot;top&quot;:335.61307086614175,&quot;width&quot;:313.52094488188976}"/>
</p:tagLst>
</file>

<file path=ppt/tags/tag7.xml><?xml version="1.0" encoding="utf-8"?>
<p:tagLst xmlns:p="http://schemas.openxmlformats.org/presentationml/2006/main">
  <p:tag name="KSO_WM_DIAGRAM_VIRTUALLY_FRAME" val="{&quot;height&quot;:157.0666929133859,&quot;left&quot;:574.3316535433071,&quot;top&quot;:335.61307086614175,&quot;width&quot;:313.52094488188976}"/>
</p:tagLst>
</file>

<file path=ppt/tags/tag8.xml><?xml version="1.0" encoding="utf-8"?>
<p:tagLst xmlns:p="http://schemas.openxmlformats.org/presentationml/2006/main">
  <p:tag name="KSO_WM_DIAGRAM_VIRTUALLY_FRAME" val="{&quot;height&quot;:157.0666929133859,&quot;left&quot;:574.3316535433071,&quot;top&quot;:335.61307086614175,&quot;width&quot;:313.52094488188976}"/>
</p:tagLst>
</file>

<file path=ppt/tags/tag9.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8441_1*a*1"/>
  <p:tag name="KSO_WM_TEMPLATE_CATEGORY" val="custom"/>
  <p:tag name="KSO_WM_TEMPLATE_INDEX" val="20238441"/>
  <p:tag name="KSO_WM_UNIT_LAYERLEVEL" val="1"/>
  <p:tag name="KSO_WM_TAG_VERSION" val="3.0"/>
  <p:tag name="KSO_WM_BEAUTIFY_FLAG" val="#wm#"/>
  <p:tag name="KSO_WM_UNIT_TEXT_TYPE" val="1"/>
  <p:tag name="KSO_WM_UNIT_PRESET_TEXT" val="单击此处添加标题"/>
</p:tagLst>
</file>

<file path=ppt/theme/theme1.xml><?xml version="1.0" encoding="utf-8"?>
<a:theme xmlns:a="http://schemas.openxmlformats.org/drawingml/2006/main" name="Office Theme">
  <a:themeElements>
    <a:clrScheme name="自定义 188">
      <a:dk1>
        <a:sysClr val="windowText" lastClr="000000"/>
      </a:dk1>
      <a:lt1>
        <a:sysClr val="window" lastClr="FFFFFF"/>
      </a:lt1>
      <a:dk2>
        <a:srgbClr val="44546A"/>
      </a:dk2>
      <a:lt2>
        <a:srgbClr val="E7E6E6"/>
      </a:lt2>
      <a:accent1>
        <a:srgbClr val="341F24"/>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1083</Words>
  <Application>WPS 演示</Application>
  <PresentationFormat>宽屏</PresentationFormat>
  <Paragraphs>117</Paragraphs>
  <Slides>14</Slides>
  <Notes>4</Notes>
  <HiddenSlides>0</HiddenSlides>
  <MMClips>0</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14</vt:i4>
      </vt:variant>
    </vt:vector>
  </HeadingPairs>
  <TitlesOfParts>
    <vt:vector size="28" baseType="lpstr">
      <vt:lpstr>Arial</vt:lpstr>
      <vt:lpstr>宋体</vt:lpstr>
      <vt:lpstr>Wingdings</vt:lpstr>
      <vt:lpstr>微软雅黑</vt:lpstr>
      <vt:lpstr>黑体</vt:lpstr>
      <vt:lpstr>Times New Roman</vt:lpstr>
      <vt:lpstr>NimbusRomNo9L-Regu</vt:lpstr>
      <vt:lpstr>ESRI AMFM Electric</vt:lpstr>
      <vt:lpstr>Arial Unicode MS</vt:lpstr>
      <vt:lpstr>等线</vt:lpstr>
      <vt:lpstr>Calibri</vt:lpstr>
      <vt:lpstr>等线 Light</vt:lpstr>
      <vt:lpstr>Calibri Light</vt:lpstr>
      <vt:lpstr>Office Theme</vt:lpstr>
      <vt:lpstr>PowerPoint 演示文稿</vt:lpstr>
      <vt:lpstr>PowerPoint 演示文稿</vt:lpstr>
      <vt:lpstr>Synergistic data fusion of multimodal AOD and air quality data  for near real-time full coverage air pollution assessment  </vt:lpstr>
      <vt:lpstr>背景和动机</vt:lpstr>
      <vt:lpstr>数据集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peaterq</dc:creator>
  <cp:lastModifiedBy>剑舞</cp:lastModifiedBy>
  <cp:revision>605</cp:revision>
  <dcterms:created xsi:type="dcterms:W3CDTF">2019-06-09T06:58:00Z</dcterms:created>
  <dcterms:modified xsi:type="dcterms:W3CDTF">2025-03-30T10:19:46Z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160C25CE38C146689505DEF66EFC51F9_12</vt:lpwstr>
  </property>
  <property fmtid="{D5CDD505-2E9C-101B-9397-08002B2CF9AE}" pid="3" name="KSOProductBuildVer">
    <vt:lpwstr>2052-12.1.0.20305</vt:lpwstr>
  </property>
</Properties>
</file>

<file path=docProps/thumbnail.jpeg>
</file>